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7" r:id="rId27"/>
    <p:sldId id="286" r:id="rId28"/>
    <p:sldId id="285" r:id="rId29"/>
    <p:sldId id="284" r:id="rId30"/>
    <p:sldId id="281" r:id="rId31"/>
    <p:sldId id="282" r:id="rId32"/>
    <p:sldId id="283" r:id="rId33"/>
  </p:sldIdLst>
  <p:sldSz cx="14630400" cy="8229600"/>
  <p:notesSz cx="14630400" cy="82296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830"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7280" y="2551176"/>
            <a:ext cx="12435840" cy="1728216"/>
          </a:xfrm>
          <a:prstGeom prst="rect">
            <a:avLst/>
          </a:prstGeom>
        </p:spPr>
        <p:txBody>
          <a:bodyPr wrap="square" lIns="0" tIns="0" rIns="0" bIns="0">
            <a:spAutoFit/>
          </a:bodyPr>
          <a:lstStyle>
            <a:lvl1pPr>
              <a:defRPr sz="3550" b="0" i="0">
                <a:solidFill>
                  <a:srgbClr val="F0D2B8"/>
                </a:solidFill>
                <a:latin typeface="Georgia"/>
                <a:cs typeface="Georgia"/>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sz="2200" b="0" i="0">
                <a:solidFill>
                  <a:srgbClr val="BB9F87"/>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50" b="0" i="0">
                <a:solidFill>
                  <a:srgbClr val="F0D2B8"/>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2200" b="0" i="0">
                <a:solidFill>
                  <a:srgbClr val="BB9F87"/>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50" b="0" i="0">
                <a:solidFill>
                  <a:srgbClr val="F0D2B8"/>
                </a:solidFill>
                <a:latin typeface="Georgia"/>
                <a:cs typeface="Georgia"/>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34656" y="1892808"/>
            <a:ext cx="6364224" cy="543153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50" b="0" i="0">
                <a:solidFill>
                  <a:srgbClr val="F0D2B8"/>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1F2124"/>
          </a:solidFill>
        </p:spPr>
        <p:txBody>
          <a:bodyPr wrap="square" lIns="0" tIns="0" rIns="0" bIns="0" rtlCol="0"/>
          <a:lstStyle/>
          <a:p>
            <a:endParaRPr/>
          </a:p>
        </p:txBody>
      </p:sp>
      <p:sp>
        <p:nvSpPr>
          <p:cNvPr id="2" name="Holder 2"/>
          <p:cNvSpPr>
            <a:spLocks noGrp="1"/>
          </p:cNvSpPr>
          <p:nvPr>
            <p:ph type="title"/>
          </p:nvPr>
        </p:nvSpPr>
        <p:spPr>
          <a:xfrm>
            <a:off x="1592325" y="2244674"/>
            <a:ext cx="11445748" cy="1147445"/>
          </a:xfrm>
          <a:prstGeom prst="rect">
            <a:avLst/>
          </a:prstGeom>
        </p:spPr>
        <p:txBody>
          <a:bodyPr wrap="square" lIns="0" tIns="0" rIns="0" bIns="0">
            <a:spAutoFit/>
          </a:bodyPr>
          <a:lstStyle>
            <a:lvl1pPr>
              <a:defRPr sz="3550" b="0" i="0">
                <a:solidFill>
                  <a:srgbClr val="F0D2B8"/>
                </a:solidFill>
                <a:latin typeface="Georgia"/>
                <a:cs typeface="Georgia"/>
              </a:defRPr>
            </a:lvl1pPr>
          </a:lstStyle>
          <a:p>
            <a:endParaRPr/>
          </a:p>
        </p:txBody>
      </p:sp>
      <p:sp>
        <p:nvSpPr>
          <p:cNvPr id="3" name="Holder 3"/>
          <p:cNvSpPr>
            <a:spLocks noGrp="1"/>
          </p:cNvSpPr>
          <p:nvPr>
            <p:ph type="body" idx="1"/>
          </p:nvPr>
        </p:nvSpPr>
        <p:spPr>
          <a:xfrm>
            <a:off x="781304" y="3853967"/>
            <a:ext cx="12740005" cy="1853564"/>
          </a:xfrm>
          <a:prstGeom prst="rect">
            <a:avLst/>
          </a:prstGeom>
        </p:spPr>
        <p:txBody>
          <a:bodyPr wrap="square" lIns="0" tIns="0" rIns="0" bIns="0">
            <a:spAutoFit/>
          </a:bodyPr>
          <a:lstStyle>
            <a:lvl1pPr>
              <a:defRPr sz="2200" b="0" i="0">
                <a:solidFill>
                  <a:srgbClr val="BB9F87"/>
                </a:solidFill>
                <a:latin typeface="Arial Black"/>
                <a:cs typeface="Arial Black"/>
              </a:defRPr>
            </a:lvl1pPr>
          </a:lstStyle>
          <a:p>
            <a:endParaRPr/>
          </a:p>
        </p:txBody>
      </p:sp>
      <p:sp>
        <p:nvSpPr>
          <p:cNvPr id="4" name="Holder 4"/>
          <p:cNvSpPr>
            <a:spLocks noGrp="1"/>
          </p:cNvSpPr>
          <p:nvPr>
            <p:ph type="ftr" sz="quarter" idx="5"/>
          </p:nvPr>
        </p:nvSpPr>
        <p:spPr>
          <a:xfrm>
            <a:off x="4974336" y="7653528"/>
            <a:ext cx="4681728" cy="4114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8/15/2025</a:t>
            </a:fld>
            <a:endParaRPr lang="en-US"/>
          </a:p>
        </p:txBody>
      </p:sp>
      <p:sp>
        <p:nvSpPr>
          <p:cNvPr id="6" name="Holder 6"/>
          <p:cNvSpPr>
            <a:spLocks noGrp="1"/>
          </p:cNvSpPr>
          <p:nvPr>
            <p:ph type="sldNum" sz="quarter" idx="7"/>
          </p:nvPr>
        </p:nvSpPr>
        <p:spPr>
          <a:xfrm>
            <a:off x="10533888" y="7653528"/>
            <a:ext cx="3364992" cy="4114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84462C"/>
          </a:solidFill>
        </p:spPr>
        <p:txBody>
          <a:bodyPr wrap="square" lIns="0" tIns="0" rIns="0" bIns="0" rtlCol="0"/>
          <a:lstStyle/>
          <a:p>
            <a:endParaRPr/>
          </a:p>
        </p:txBody>
      </p:sp>
      <p:sp>
        <p:nvSpPr>
          <p:cNvPr id="3" name="object 3"/>
          <p:cNvSpPr txBox="1">
            <a:spLocks noGrp="1"/>
          </p:cNvSpPr>
          <p:nvPr>
            <p:ph type="title"/>
          </p:nvPr>
        </p:nvSpPr>
        <p:spPr>
          <a:xfrm>
            <a:off x="2697226" y="2950591"/>
            <a:ext cx="9238615" cy="1416050"/>
          </a:xfrm>
          <a:prstGeom prst="rect">
            <a:avLst/>
          </a:prstGeom>
        </p:spPr>
        <p:txBody>
          <a:bodyPr vert="horz" wrap="square" lIns="0" tIns="0" rIns="0" bIns="0" rtlCol="0">
            <a:spAutoFit/>
          </a:bodyPr>
          <a:lstStyle/>
          <a:p>
            <a:pPr marL="1740535" marR="5080" indent="-1728470">
              <a:lnSpc>
                <a:spcPts val="5610"/>
              </a:lnSpc>
              <a:tabLst>
                <a:tab pos="4214495" algn="l"/>
                <a:tab pos="6725920" algn="l"/>
                <a:tab pos="7933055" algn="l"/>
              </a:tabLst>
            </a:pPr>
            <a:r>
              <a:rPr sz="4450" spc="-10" dirty="0"/>
              <a:t>Revolutionizing</a:t>
            </a:r>
            <a:r>
              <a:rPr lang="en-US" sz="4450" dirty="0"/>
              <a:t>	</a:t>
            </a:r>
            <a:r>
              <a:rPr sz="4450" spc="-10" dirty="0"/>
              <a:t>Banking:</a:t>
            </a:r>
            <a:r>
              <a:rPr lang="en-US" sz="4450" dirty="0"/>
              <a:t>	</a:t>
            </a:r>
            <a:r>
              <a:rPr sz="4450" spc="-25" dirty="0"/>
              <a:t>The</a:t>
            </a:r>
            <a:r>
              <a:rPr sz="4450" dirty="0"/>
              <a:t>	</a:t>
            </a:r>
            <a:r>
              <a:rPr sz="4450" spc="-20" dirty="0"/>
              <a:t>Bank </a:t>
            </a:r>
            <a:r>
              <a:rPr sz="4450" spc="245" dirty="0"/>
              <a:t>Management</a:t>
            </a:r>
            <a:r>
              <a:rPr sz="4450" spc="100" dirty="0"/>
              <a:t> </a:t>
            </a:r>
            <a:r>
              <a:rPr sz="4450" spc="200" dirty="0"/>
              <a:t>System</a:t>
            </a:r>
            <a:endParaRPr sz="4450" dirty="0"/>
          </a:p>
        </p:txBody>
      </p:sp>
      <p:sp>
        <p:nvSpPr>
          <p:cNvPr id="4" name="object 4"/>
          <p:cNvSpPr txBox="1"/>
          <p:nvPr/>
        </p:nvSpPr>
        <p:spPr>
          <a:xfrm>
            <a:off x="1551177" y="4876800"/>
            <a:ext cx="11525250" cy="342851"/>
          </a:xfrm>
          <a:prstGeom prst="rect">
            <a:avLst/>
          </a:prstGeom>
        </p:spPr>
        <p:txBody>
          <a:bodyPr vert="horz" wrap="square" lIns="0" tIns="12700" rIns="0" bIns="0" rtlCol="0">
            <a:spAutoFit/>
          </a:bodyPr>
          <a:lstStyle/>
          <a:p>
            <a:pPr marL="0" indent="0" algn="ctr">
              <a:lnSpc>
                <a:spcPts val="2850"/>
              </a:lnSpc>
              <a:buNone/>
            </a:pPr>
            <a:r>
              <a:rPr lang="en-US" sz="1750" dirty="0">
                <a:solidFill>
                  <a:srgbClr val="FFFFFF"/>
                </a:solidFill>
                <a:latin typeface="Manrope" pitchFamily="34" charset="0"/>
                <a:ea typeface="Manrope" pitchFamily="34" charset="-122"/>
                <a:cs typeface="Manrope" pitchFamily="34" charset="-120"/>
              </a:rPr>
              <a:t>A digital solution for seamless account management, secure transactions, and enhanced customer service.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88315" y="649605"/>
            <a:ext cx="6986143" cy="6924675"/>
          </a:xfrm>
          <a:prstGeom prst="rect">
            <a:avLst/>
          </a:prstGeom>
        </p:spPr>
      </p:pic>
      <p:sp>
        <p:nvSpPr>
          <p:cNvPr id="4" name="Text 2">
            <a:extLst>
              <a:ext uri="{FF2B5EF4-FFF2-40B4-BE49-F238E27FC236}">
                <a16:creationId xmlns:a16="http://schemas.microsoft.com/office/drawing/2014/main" id="{78F9EBFC-189C-ABC7-38CD-678F8B075126}"/>
              </a:ext>
            </a:extLst>
          </p:cNvPr>
          <p:cNvSpPr/>
          <p:nvPr/>
        </p:nvSpPr>
        <p:spPr>
          <a:xfrm>
            <a:off x="8078275" y="2216587"/>
            <a:ext cx="6108740" cy="3628072"/>
          </a:xfrm>
          <a:prstGeom prst="rect">
            <a:avLst/>
          </a:prstGeom>
          <a:noFill/>
          <a:ln/>
        </p:spPr>
        <p:txBody>
          <a:bodyPr wrap="square" lIns="0" tIns="0" rIns="0" bIns="0" rtlCol="0" anchor="t"/>
          <a:lstStyle/>
          <a:p>
            <a:pPr marL="0" indent="0" algn="l">
              <a:lnSpc>
                <a:spcPts val="3550"/>
              </a:lnSpc>
              <a:buNone/>
            </a:pPr>
            <a:r>
              <a:rPr lang="en-US" sz="2200" dirty="0">
                <a:solidFill>
                  <a:srgbClr val="BDA189"/>
                </a:solidFill>
                <a:latin typeface="Manrope" pitchFamily="34" charset="0"/>
                <a:ea typeface="Manrope" pitchFamily="34" charset="-122"/>
                <a:cs typeface="Manrope" pitchFamily="34" charset="-120"/>
              </a:rPr>
              <a:t>The </a:t>
            </a:r>
            <a:r>
              <a:rPr lang="en-US" sz="2200" b="1" dirty="0">
                <a:solidFill>
                  <a:srgbClr val="BDA189"/>
                </a:solidFill>
                <a:latin typeface="Manrope" pitchFamily="34" charset="0"/>
                <a:ea typeface="Manrope" pitchFamily="34" charset="-122"/>
                <a:cs typeface="Manrope" pitchFamily="34" charset="-120"/>
              </a:rPr>
              <a:t>CREATE</a:t>
            </a:r>
            <a:r>
              <a:rPr lang="en-US" sz="2200" dirty="0">
                <a:solidFill>
                  <a:srgbClr val="BDA189"/>
                </a:solidFill>
                <a:latin typeface="Manrope" pitchFamily="34" charset="0"/>
                <a:ea typeface="Manrope" pitchFamily="34" charset="-122"/>
                <a:cs typeface="Manrope" pitchFamily="34" charset="-120"/>
              </a:rPr>
              <a:t> operation is fundamental, allowing users to add new records or data entries into the database. This is essential for expanding and updating the system with new information. For instance, when a new client joins the bank, a new customer record is inserted into the customer table, capturing all their essential details.</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1050" y="2533649"/>
            <a:ext cx="13065760" cy="5476240"/>
          </a:xfrm>
          <a:custGeom>
            <a:avLst/>
            <a:gdLst/>
            <a:ahLst/>
            <a:cxnLst/>
            <a:rect l="l" t="t" r="r" b="b"/>
            <a:pathLst>
              <a:path w="13065760" h="5476240">
                <a:moveTo>
                  <a:pt x="13065506" y="36830"/>
                </a:moveTo>
                <a:lnTo>
                  <a:pt x="13062585" y="22479"/>
                </a:lnTo>
                <a:lnTo>
                  <a:pt x="13054711" y="10795"/>
                </a:lnTo>
                <a:lnTo>
                  <a:pt x="13043027" y="2921"/>
                </a:lnTo>
                <a:lnTo>
                  <a:pt x="13028676" y="0"/>
                </a:lnTo>
                <a:lnTo>
                  <a:pt x="36830" y="0"/>
                </a:lnTo>
                <a:lnTo>
                  <a:pt x="22491" y="2921"/>
                </a:lnTo>
                <a:lnTo>
                  <a:pt x="10782" y="10795"/>
                </a:lnTo>
                <a:lnTo>
                  <a:pt x="2895" y="22479"/>
                </a:lnTo>
                <a:lnTo>
                  <a:pt x="0" y="36830"/>
                </a:lnTo>
                <a:lnTo>
                  <a:pt x="0" y="5438851"/>
                </a:lnTo>
                <a:lnTo>
                  <a:pt x="2895" y="5453202"/>
                </a:lnTo>
                <a:lnTo>
                  <a:pt x="10782" y="5464924"/>
                </a:lnTo>
                <a:lnTo>
                  <a:pt x="22491" y="5472811"/>
                </a:lnTo>
                <a:lnTo>
                  <a:pt x="36830" y="5475706"/>
                </a:lnTo>
                <a:lnTo>
                  <a:pt x="13028676" y="5475706"/>
                </a:lnTo>
                <a:lnTo>
                  <a:pt x="13043027" y="5472811"/>
                </a:lnTo>
                <a:lnTo>
                  <a:pt x="13054711" y="5464924"/>
                </a:lnTo>
                <a:lnTo>
                  <a:pt x="13062585" y="5453202"/>
                </a:lnTo>
                <a:lnTo>
                  <a:pt x="13065506" y="5438851"/>
                </a:lnTo>
                <a:lnTo>
                  <a:pt x="13065506" y="36830"/>
                </a:lnTo>
                <a:close/>
              </a:path>
            </a:pathLst>
          </a:custGeom>
          <a:solidFill>
            <a:srgbClr val="2C2E33"/>
          </a:solidFill>
        </p:spPr>
        <p:txBody>
          <a:bodyPr wrap="square" lIns="0" tIns="0" rIns="0" bIns="0" rtlCol="0"/>
          <a:lstStyle/>
          <a:p>
            <a:endParaRPr/>
          </a:p>
        </p:txBody>
      </p:sp>
      <p:sp>
        <p:nvSpPr>
          <p:cNvPr id="3" name="object 3"/>
          <p:cNvSpPr txBox="1">
            <a:spLocks noGrp="1"/>
          </p:cNvSpPr>
          <p:nvPr>
            <p:ph type="title"/>
          </p:nvPr>
        </p:nvSpPr>
        <p:spPr>
          <a:xfrm>
            <a:off x="5722746" y="610869"/>
            <a:ext cx="3183890" cy="360680"/>
          </a:xfrm>
          <a:prstGeom prst="rect">
            <a:avLst/>
          </a:prstGeom>
        </p:spPr>
        <p:txBody>
          <a:bodyPr vert="horz" wrap="square" lIns="0" tIns="12065" rIns="0" bIns="0" rtlCol="0">
            <a:spAutoFit/>
          </a:bodyPr>
          <a:lstStyle/>
          <a:p>
            <a:pPr marL="12700">
              <a:lnSpc>
                <a:spcPct val="100000"/>
              </a:lnSpc>
              <a:spcBef>
                <a:spcPts val="95"/>
              </a:spcBef>
            </a:pPr>
            <a:r>
              <a:rPr sz="2200" spc="130" dirty="0"/>
              <a:t>DATA</a:t>
            </a:r>
            <a:r>
              <a:rPr sz="2200" spc="25" dirty="0"/>
              <a:t> </a:t>
            </a:r>
            <a:r>
              <a:rPr sz="2200" spc="130" dirty="0"/>
              <a:t>MANAGEMENT</a:t>
            </a:r>
            <a:endParaRPr sz="2200" dirty="0"/>
          </a:p>
        </p:txBody>
      </p:sp>
      <p:sp>
        <p:nvSpPr>
          <p:cNvPr id="4" name="object 4"/>
          <p:cNvSpPr txBox="1"/>
          <p:nvPr/>
        </p:nvSpPr>
        <p:spPr>
          <a:xfrm>
            <a:off x="996188" y="1151585"/>
            <a:ext cx="11005185" cy="6713505"/>
          </a:xfrm>
          <a:prstGeom prst="rect">
            <a:avLst/>
          </a:prstGeom>
        </p:spPr>
        <p:txBody>
          <a:bodyPr vert="horz" wrap="square" lIns="0" tIns="13335" rIns="0" bIns="0" rtlCol="0">
            <a:spAutoFit/>
          </a:bodyPr>
          <a:lstStyle/>
          <a:p>
            <a:pPr marL="1635125" algn="ctr">
              <a:lnSpc>
                <a:spcPct val="100000"/>
              </a:lnSpc>
              <a:spcBef>
                <a:spcPts val="105"/>
              </a:spcBef>
              <a:tabLst>
                <a:tab pos="4307205" algn="l"/>
                <a:tab pos="8912860" algn="l"/>
              </a:tabLst>
            </a:pPr>
            <a:r>
              <a:rPr sz="6000" spc="45" dirty="0">
                <a:solidFill>
                  <a:srgbClr val="F0D2B8"/>
                </a:solidFill>
                <a:latin typeface="Prata" panose="00000500000000000000" pitchFamily="2" charset="0"/>
                <a:cs typeface="Georgia"/>
              </a:rPr>
              <a:t>CRUD</a:t>
            </a:r>
            <a:r>
              <a:rPr lang="en-US" sz="6000" spc="45" dirty="0">
                <a:solidFill>
                  <a:srgbClr val="F0D2B8"/>
                </a:solidFill>
                <a:latin typeface="Prata" panose="00000500000000000000" pitchFamily="2" charset="0"/>
                <a:cs typeface="Georgia"/>
              </a:rPr>
              <a:t> </a:t>
            </a:r>
            <a:r>
              <a:rPr sz="6000" spc="60" dirty="0">
                <a:solidFill>
                  <a:srgbClr val="F0D2B8"/>
                </a:solidFill>
                <a:latin typeface="Prata" panose="00000500000000000000" pitchFamily="2" charset="0"/>
                <a:cs typeface="Georgia"/>
              </a:rPr>
              <a:t>Operations:</a:t>
            </a:r>
            <a:r>
              <a:rPr lang="en-US" sz="6000" spc="60" dirty="0">
                <a:solidFill>
                  <a:srgbClr val="F0D2B8"/>
                </a:solidFill>
                <a:latin typeface="Prata" panose="00000500000000000000" pitchFamily="2" charset="0"/>
                <a:cs typeface="Georgia"/>
              </a:rPr>
              <a:t> </a:t>
            </a:r>
            <a:r>
              <a:rPr sz="6000" spc="-10" dirty="0">
                <a:solidFill>
                  <a:srgbClr val="F0D2B8"/>
                </a:solidFill>
                <a:latin typeface="Prata" panose="00000500000000000000" pitchFamily="2" charset="0"/>
                <a:cs typeface="Georgia"/>
              </a:rPr>
              <a:t>Insert</a:t>
            </a:r>
            <a:endParaRPr sz="6000" dirty="0">
              <a:latin typeface="Prata" panose="00000500000000000000" pitchFamily="2" charset="0"/>
              <a:cs typeface="Georgia"/>
            </a:endParaRPr>
          </a:p>
          <a:p>
            <a:pPr marL="12700">
              <a:lnSpc>
                <a:spcPct val="100000"/>
              </a:lnSpc>
              <a:spcBef>
                <a:spcPts val="5175"/>
              </a:spcBef>
            </a:pPr>
            <a:r>
              <a:rPr sz="1750" dirty="0">
                <a:solidFill>
                  <a:srgbClr val="BB9F87"/>
                </a:solidFill>
                <a:latin typeface="Consolas"/>
                <a:cs typeface="Consolas"/>
              </a:rPr>
              <a:t>INSERT</a:t>
            </a:r>
            <a:r>
              <a:rPr sz="1750" spc="-45" dirty="0">
                <a:solidFill>
                  <a:srgbClr val="BB9F87"/>
                </a:solidFill>
                <a:latin typeface="Consolas"/>
                <a:cs typeface="Consolas"/>
              </a:rPr>
              <a:t> </a:t>
            </a:r>
            <a:r>
              <a:rPr sz="1750" dirty="0">
                <a:solidFill>
                  <a:srgbClr val="BB9F87"/>
                </a:solidFill>
                <a:latin typeface="Consolas"/>
                <a:cs typeface="Consolas"/>
              </a:rPr>
              <a:t>INTO</a:t>
            </a:r>
            <a:r>
              <a:rPr sz="1750" spc="-40" dirty="0">
                <a:solidFill>
                  <a:srgbClr val="BB9F87"/>
                </a:solidFill>
                <a:latin typeface="Consolas"/>
                <a:cs typeface="Consolas"/>
              </a:rPr>
              <a:t> </a:t>
            </a:r>
            <a:r>
              <a:rPr sz="1750" dirty="0">
                <a:solidFill>
                  <a:srgbClr val="BB9F87"/>
                </a:solidFill>
                <a:latin typeface="Consolas"/>
                <a:cs typeface="Consolas"/>
              </a:rPr>
              <a:t>services</a:t>
            </a:r>
            <a:r>
              <a:rPr sz="1750" spc="-40" dirty="0">
                <a:solidFill>
                  <a:srgbClr val="BB9F87"/>
                </a:solidFill>
                <a:latin typeface="Consolas"/>
                <a:cs typeface="Consolas"/>
              </a:rPr>
              <a:t> </a:t>
            </a:r>
            <a:r>
              <a:rPr sz="1750" spc="-50" dirty="0">
                <a:solidFill>
                  <a:srgbClr val="BB9F87"/>
                </a:solidFill>
                <a:latin typeface="Consolas"/>
                <a:cs typeface="Consolas"/>
              </a:rPr>
              <a:t>(</a:t>
            </a:r>
            <a:endParaRPr sz="1750" dirty="0">
              <a:latin typeface="Consolas"/>
              <a:cs typeface="Consolas"/>
            </a:endParaRPr>
          </a:p>
          <a:p>
            <a:pPr marL="12700">
              <a:lnSpc>
                <a:spcPct val="100000"/>
              </a:lnSpc>
              <a:spcBef>
                <a:spcPts val="800"/>
              </a:spcBef>
            </a:pPr>
            <a:r>
              <a:rPr sz="1750" dirty="0">
                <a:solidFill>
                  <a:srgbClr val="BB9F87"/>
                </a:solidFill>
                <a:latin typeface="Consolas"/>
                <a:cs typeface="Consolas"/>
              </a:rPr>
              <a:t>ServiceID,</a:t>
            </a:r>
            <a:r>
              <a:rPr sz="1750" spc="-85" dirty="0">
                <a:solidFill>
                  <a:srgbClr val="BB9F87"/>
                </a:solidFill>
                <a:latin typeface="Consolas"/>
                <a:cs typeface="Consolas"/>
              </a:rPr>
              <a:t> </a:t>
            </a:r>
            <a:r>
              <a:rPr sz="1750" dirty="0">
                <a:solidFill>
                  <a:srgbClr val="BB9F87"/>
                </a:solidFill>
                <a:latin typeface="Consolas"/>
                <a:cs typeface="Consolas"/>
              </a:rPr>
              <a:t>ServiceName,</a:t>
            </a:r>
            <a:r>
              <a:rPr sz="1750" spc="-70" dirty="0">
                <a:solidFill>
                  <a:srgbClr val="BB9F87"/>
                </a:solidFill>
                <a:latin typeface="Consolas"/>
                <a:cs typeface="Consolas"/>
              </a:rPr>
              <a:t> </a:t>
            </a:r>
            <a:r>
              <a:rPr sz="1750" dirty="0">
                <a:solidFill>
                  <a:srgbClr val="BB9F87"/>
                </a:solidFill>
                <a:latin typeface="Consolas"/>
                <a:cs typeface="Consolas"/>
              </a:rPr>
              <a:t>Description)</a:t>
            </a:r>
            <a:r>
              <a:rPr sz="1750" spc="-50" dirty="0">
                <a:solidFill>
                  <a:srgbClr val="BB9F87"/>
                </a:solidFill>
                <a:latin typeface="Consolas"/>
                <a:cs typeface="Consolas"/>
              </a:rPr>
              <a:t> </a:t>
            </a:r>
            <a:r>
              <a:rPr sz="1750" spc="-10" dirty="0">
                <a:solidFill>
                  <a:srgbClr val="BB9F87"/>
                </a:solidFill>
                <a:latin typeface="Consolas"/>
                <a:cs typeface="Consolas"/>
              </a:rPr>
              <a:t>VALUES</a:t>
            </a:r>
            <a:endParaRPr sz="1750" dirty="0">
              <a:latin typeface="Consolas"/>
              <a:cs typeface="Consolas"/>
            </a:endParaRPr>
          </a:p>
          <a:p>
            <a:pPr marL="12700" marR="886460">
              <a:lnSpc>
                <a:spcPct val="137800"/>
              </a:lnSpc>
              <a:spcBef>
                <a:spcPts val="10"/>
              </a:spcBef>
            </a:pPr>
            <a:r>
              <a:rPr sz="1750" dirty="0">
                <a:solidFill>
                  <a:srgbClr val="BB9F87"/>
                </a:solidFill>
                <a:latin typeface="Consolas"/>
                <a:cs typeface="Consolas"/>
              </a:rPr>
              <a:t>(1,</a:t>
            </a:r>
            <a:r>
              <a:rPr sz="1750" spc="-70" dirty="0">
                <a:solidFill>
                  <a:srgbClr val="BB9F87"/>
                </a:solidFill>
                <a:latin typeface="Consolas"/>
                <a:cs typeface="Consolas"/>
              </a:rPr>
              <a:t> </a:t>
            </a:r>
            <a:r>
              <a:rPr sz="1750" dirty="0">
                <a:solidFill>
                  <a:srgbClr val="BB9F87"/>
                </a:solidFill>
                <a:latin typeface="Consolas"/>
                <a:cs typeface="Consolas"/>
              </a:rPr>
              <a:t>'Online</a:t>
            </a:r>
            <a:r>
              <a:rPr sz="1750" spc="-20" dirty="0">
                <a:solidFill>
                  <a:srgbClr val="BB9F87"/>
                </a:solidFill>
                <a:latin typeface="Consolas"/>
                <a:cs typeface="Consolas"/>
              </a:rPr>
              <a:t> </a:t>
            </a:r>
            <a:r>
              <a:rPr sz="1750" dirty="0">
                <a:solidFill>
                  <a:srgbClr val="BB9F87"/>
                </a:solidFill>
                <a:latin typeface="Consolas"/>
                <a:cs typeface="Consolas"/>
              </a:rPr>
              <a:t>Banking',</a:t>
            </a:r>
            <a:r>
              <a:rPr sz="1750" spc="-45" dirty="0">
                <a:solidFill>
                  <a:srgbClr val="BB9F87"/>
                </a:solidFill>
                <a:latin typeface="Consolas"/>
                <a:cs typeface="Consolas"/>
              </a:rPr>
              <a:t> </a:t>
            </a:r>
            <a:r>
              <a:rPr sz="1750" dirty="0">
                <a:solidFill>
                  <a:srgbClr val="BB9F87"/>
                </a:solidFill>
                <a:latin typeface="Consolas"/>
                <a:cs typeface="Consolas"/>
              </a:rPr>
              <a:t>'Access</a:t>
            </a:r>
            <a:r>
              <a:rPr sz="1750" spc="-45" dirty="0">
                <a:solidFill>
                  <a:srgbClr val="BB9F87"/>
                </a:solidFill>
                <a:latin typeface="Consolas"/>
                <a:cs typeface="Consolas"/>
              </a:rPr>
              <a:t> </a:t>
            </a:r>
            <a:r>
              <a:rPr sz="1750" dirty="0">
                <a:solidFill>
                  <a:srgbClr val="BB9F87"/>
                </a:solidFill>
                <a:latin typeface="Consolas"/>
                <a:cs typeface="Consolas"/>
              </a:rPr>
              <a:t>to</a:t>
            </a:r>
            <a:r>
              <a:rPr sz="1750" spc="-30" dirty="0">
                <a:solidFill>
                  <a:srgbClr val="BB9F87"/>
                </a:solidFill>
                <a:latin typeface="Consolas"/>
                <a:cs typeface="Consolas"/>
              </a:rPr>
              <a:t> </a:t>
            </a:r>
            <a:r>
              <a:rPr sz="1750" dirty="0">
                <a:solidFill>
                  <a:srgbClr val="BB9F87"/>
                </a:solidFill>
                <a:latin typeface="Consolas"/>
                <a:cs typeface="Consolas"/>
              </a:rPr>
              <a:t>accounts</a:t>
            </a:r>
            <a:r>
              <a:rPr sz="1750" spc="-40" dirty="0">
                <a:solidFill>
                  <a:srgbClr val="BB9F87"/>
                </a:solidFill>
                <a:latin typeface="Consolas"/>
                <a:cs typeface="Consolas"/>
              </a:rPr>
              <a:t> </a:t>
            </a:r>
            <a:r>
              <a:rPr sz="1750" dirty="0">
                <a:solidFill>
                  <a:srgbClr val="BB9F87"/>
                </a:solidFill>
                <a:latin typeface="Consolas"/>
                <a:cs typeface="Consolas"/>
              </a:rPr>
              <a:t>and</a:t>
            </a:r>
            <a:r>
              <a:rPr sz="1750" spc="-40" dirty="0">
                <a:solidFill>
                  <a:srgbClr val="BB9F87"/>
                </a:solidFill>
                <a:latin typeface="Consolas"/>
                <a:cs typeface="Consolas"/>
              </a:rPr>
              <a:t> </a:t>
            </a:r>
            <a:r>
              <a:rPr sz="1750" dirty="0">
                <a:solidFill>
                  <a:srgbClr val="BB9F87"/>
                </a:solidFill>
                <a:latin typeface="Consolas"/>
                <a:cs typeface="Consolas"/>
              </a:rPr>
              <a:t>transactions</a:t>
            </a:r>
            <a:r>
              <a:rPr sz="1750" spc="-45" dirty="0">
                <a:solidFill>
                  <a:srgbClr val="BB9F87"/>
                </a:solidFill>
                <a:latin typeface="Consolas"/>
                <a:cs typeface="Consolas"/>
              </a:rPr>
              <a:t> </a:t>
            </a:r>
            <a:r>
              <a:rPr sz="1750" dirty="0">
                <a:solidFill>
                  <a:srgbClr val="BB9F87"/>
                </a:solidFill>
                <a:latin typeface="Consolas"/>
                <a:cs typeface="Consolas"/>
              </a:rPr>
              <a:t>through</a:t>
            </a:r>
            <a:r>
              <a:rPr sz="1750" spc="-35" dirty="0">
                <a:solidFill>
                  <a:srgbClr val="BB9F87"/>
                </a:solidFill>
                <a:latin typeface="Consolas"/>
                <a:cs typeface="Consolas"/>
              </a:rPr>
              <a:t> </a:t>
            </a:r>
            <a:r>
              <a:rPr sz="1750" dirty="0">
                <a:solidFill>
                  <a:srgbClr val="BB9F87"/>
                </a:solidFill>
                <a:latin typeface="Consolas"/>
                <a:cs typeface="Consolas"/>
              </a:rPr>
              <a:t>the</a:t>
            </a:r>
            <a:r>
              <a:rPr sz="1750" spc="-35" dirty="0">
                <a:solidFill>
                  <a:srgbClr val="BB9F87"/>
                </a:solidFill>
                <a:latin typeface="Consolas"/>
                <a:cs typeface="Consolas"/>
              </a:rPr>
              <a:t> </a:t>
            </a:r>
            <a:r>
              <a:rPr sz="1750" spc="-10" dirty="0">
                <a:solidFill>
                  <a:srgbClr val="BB9F87"/>
                </a:solidFill>
                <a:latin typeface="Consolas"/>
                <a:cs typeface="Consolas"/>
              </a:rPr>
              <a:t>internet.’), </a:t>
            </a:r>
            <a:r>
              <a:rPr sz="1750" dirty="0">
                <a:solidFill>
                  <a:srgbClr val="BB9F87"/>
                </a:solidFill>
                <a:latin typeface="Consolas"/>
                <a:cs typeface="Consolas"/>
              </a:rPr>
              <a:t>(2,</a:t>
            </a:r>
            <a:r>
              <a:rPr sz="1750" spc="-40" dirty="0">
                <a:solidFill>
                  <a:srgbClr val="BB9F87"/>
                </a:solidFill>
                <a:latin typeface="Consolas"/>
                <a:cs typeface="Consolas"/>
              </a:rPr>
              <a:t> </a:t>
            </a:r>
            <a:r>
              <a:rPr sz="1750" dirty="0">
                <a:solidFill>
                  <a:srgbClr val="BB9F87"/>
                </a:solidFill>
                <a:latin typeface="Consolas"/>
                <a:cs typeface="Consolas"/>
              </a:rPr>
              <a:t>'Mobile</a:t>
            </a:r>
            <a:r>
              <a:rPr sz="1750" spc="-15" dirty="0">
                <a:solidFill>
                  <a:srgbClr val="BB9F87"/>
                </a:solidFill>
                <a:latin typeface="Consolas"/>
                <a:cs typeface="Consolas"/>
              </a:rPr>
              <a:t> </a:t>
            </a:r>
            <a:r>
              <a:rPr sz="1750" dirty="0">
                <a:solidFill>
                  <a:srgbClr val="BB9F87"/>
                </a:solidFill>
                <a:latin typeface="Consolas"/>
                <a:cs typeface="Consolas"/>
              </a:rPr>
              <a:t>Banking',</a:t>
            </a:r>
            <a:r>
              <a:rPr sz="1750" spc="-25" dirty="0">
                <a:solidFill>
                  <a:srgbClr val="BB9F87"/>
                </a:solidFill>
                <a:latin typeface="Consolas"/>
                <a:cs typeface="Consolas"/>
              </a:rPr>
              <a:t> </a:t>
            </a:r>
            <a:r>
              <a:rPr sz="1750" dirty="0">
                <a:solidFill>
                  <a:srgbClr val="BB9F87"/>
                </a:solidFill>
                <a:latin typeface="Consolas"/>
                <a:cs typeface="Consolas"/>
              </a:rPr>
              <a:t>'Banking</a:t>
            </a:r>
            <a:r>
              <a:rPr sz="1750" spc="-30" dirty="0">
                <a:solidFill>
                  <a:srgbClr val="BB9F87"/>
                </a:solidFill>
                <a:latin typeface="Consolas"/>
                <a:cs typeface="Consolas"/>
              </a:rPr>
              <a:t> </a:t>
            </a:r>
            <a:r>
              <a:rPr sz="1750" dirty="0">
                <a:solidFill>
                  <a:srgbClr val="BB9F87"/>
                </a:solidFill>
                <a:latin typeface="Consolas"/>
                <a:cs typeface="Consolas"/>
              </a:rPr>
              <a:t>services</a:t>
            </a:r>
            <a:r>
              <a:rPr sz="1750" spc="-25" dirty="0">
                <a:solidFill>
                  <a:srgbClr val="BB9F87"/>
                </a:solidFill>
                <a:latin typeface="Consolas"/>
                <a:cs typeface="Consolas"/>
              </a:rPr>
              <a:t> </a:t>
            </a:r>
            <a:r>
              <a:rPr sz="1750" dirty="0">
                <a:solidFill>
                  <a:srgbClr val="BB9F87"/>
                </a:solidFill>
                <a:latin typeface="Consolas"/>
                <a:cs typeface="Consolas"/>
              </a:rPr>
              <a:t>via</a:t>
            </a:r>
            <a:r>
              <a:rPr sz="1750" spc="-15" dirty="0">
                <a:solidFill>
                  <a:srgbClr val="BB9F87"/>
                </a:solidFill>
                <a:latin typeface="Consolas"/>
                <a:cs typeface="Consolas"/>
              </a:rPr>
              <a:t> </a:t>
            </a:r>
            <a:r>
              <a:rPr sz="1750" dirty="0">
                <a:solidFill>
                  <a:srgbClr val="BB9F87"/>
                </a:solidFill>
                <a:latin typeface="Consolas"/>
                <a:cs typeface="Consolas"/>
              </a:rPr>
              <a:t>mobile</a:t>
            </a:r>
            <a:r>
              <a:rPr sz="1750" spc="-25" dirty="0">
                <a:solidFill>
                  <a:srgbClr val="BB9F87"/>
                </a:solidFill>
                <a:latin typeface="Consolas"/>
                <a:cs typeface="Consolas"/>
              </a:rPr>
              <a:t> </a:t>
            </a:r>
            <a:r>
              <a:rPr sz="1750" spc="-10" dirty="0">
                <a:solidFill>
                  <a:srgbClr val="BB9F87"/>
                </a:solidFill>
                <a:latin typeface="Consolas"/>
                <a:cs typeface="Consolas"/>
              </a:rPr>
              <a:t>applications.’),</a:t>
            </a:r>
            <a:endParaRPr sz="1750" dirty="0">
              <a:latin typeface="Consolas"/>
              <a:cs typeface="Consolas"/>
            </a:endParaRPr>
          </a:p>
          <a:p>
            <a:pPr marL="12700" marR="2700020">
              <a:lnSpc>
                <a:spcPct val="137700"/>
              </a:lnSpc>
              <a:spcBef>
                <a:spcPts val="25"/>
              </a:spcBef>
            </a:pPr>
            <a:r>
              <a:rPr sz="1750" dirty="0">
                <a:solidFill>
                  <a:srgbClr val="BB9F87"/>
                </a:solidFill>
                <a:latin typeface="Consolas"/>
                <a:cs typeface="Consolas"/>
              </a:rPr>
              <a:t>(3,</a:t>
            </a:r>
            <a:r>
              <a:rPr sz="1750" spc="-70" dirty="0">
                <a:solidFill>
                  <a:srgbClr val="BB9F87"/>
                </a:solidFill>
                <a:latin typeface="Consolas"/>
                <a:cs typeface="Consolas"/>
              </a:rPr>
              <a:t> </a:t>
            </a:r>
            <a:r>
              <a:rPr sz="1750" dirty="0">
                <a:solidFill>
                  <a:srgbClr val="BB9F87"/>
                </a:solidFill>
                <a:latin typeface="Consolas"/>
                <a:cs typeface="Consolas"/>
              </a:rPr>
              <a:t>'Credit</a:t>
            </a:r>
            <a:r>
              <a:rPr sz="1750" spc="-30" dirty="0">
                <a:solidFill>
                  <a:srgbClr val="BB9F87"/>
                </a:solidFill>
                <a:latin typeface="Consolas"/>
                <a:cs typeface="Consolas"/>
              </a:rPr>
              <a:t> </a:t>
            </a:r>
            <a:r>
              <a:rPr sz="1750" dirty="0">
                <a:solidFill>
                  <a:srgbClr val="BB9F87"/>
                </a:solidFill>
                <a:latin typeface="Consolas"/>
                <a:cs typeface="Consolas"/>
              </a:rPr>
              <a:t>Card',</a:t>
            </a:r>
            <a:r>
              <a:rPr sz="1750" spc="-30" dirty="0">
                <a:solidFill>
                  <a:srgbClr val="BB9F87"/>
                </a:solidFill>
                <a:latin typeface="Consolas"/>
                <a:cs typeface="Consolas"/>
              </a:rPr>
              <a:t> </a:t>
            </a:r>
            <a:r>
              <a:rPr sz="1750" dirty="0">
                <a:solidFill>
                  <a:srgbClr val="BB9F87"/>
                </a:solidFill>
                <a:latin typeface="Consolas"/>
                <a:cs typeface="Consolas"/>
              </a:rPr>
              <a:t>'Credit</a:t>
            </a:r>
            <a:r>
              <a:rPr sz="1750" spc="-60" dirty="0">
                <a:solidFill>
                  <a:srgbClr val="BB9F87"/>
                </a:solidFill>
                <a:latin typeface="Consolas"/>
                <a:cs typeface="Consolas"/>
              </a:rPr>
              <a:t> </a:t>
            </a:r>
            <a:r>
              <a:rPr sz="1750" dirty="0">
                <a:solidFill>
                  <a:srgbClr val="BB9F87"/>
                </a:solidFill>
                <a:latin typeface="Consolas"/>
                <a:cs typeface="Consolas"/>
              </a:rPr>
              <a:t>card</a:t>
            </a:r>
            <a:r>
              <a:rPr sz="1750" spc="-30" dirty="0">
                <a:solidFill>
                  <a:srgbClr val="BB9F87"/>
                </a:solidFill>
                <a:latin typeface="Consolas"/>
                <a:cs typeface="Consolas"/>
              </a:rPr>
              <a:t> </a:t>
            </a:r>
            <a:r>
              <a:rPr sz="1750" dirty="0">
                <a:solidFill>
                  <a:srgbClr val="BB9F87"/>
                </a:solidFill>
                <a:latin typeface="Consolas"/>
                <a:cs typeface="Consolas"/>
              </a:rPr>
              <a:t>issuance</a:t>
            </a:r>
            <a:r>
              <a:rPr sz="1750" spc="-45" dirty="0">
                <a:solidFill>
                  <a:srgbClr val="BB9F87"/>
                </a:solidFill>
                <a:latin typeface="Consolas"/>
                <a:cs typeface="Consolas"/>
              </a:rPr>
              <a:t> </a:t>
            </a:r>
            <a:r>
              <a:rPr sz="1750" dirty="0">
                <a:solidFill>
                  <a:srgbClr val="BB9F87"/>
                </a:solidFill>
                <a:latin typeface="Consolas"/>
                <a:cs typeface="Consolas"/>
              </a:rPr>
              <a:t>and</a:t>
            </a:r>
            <a:r>
              <a:rPr sz="1750" spc="-45" dirty="0">
                <a:solidFill>
                  <a:srgbClr val="BB9F87"/>
                </a:solidFill>
                <a:latin typeface="Consolas"/>
                <a:cs typeface="Consolas"/>
              </a:rPr>
              <a:t> </a:t>
            </a:r>
            <a:r>
              <a:rPr sz="1750" dirty="0">
                <a:solidFill>
                  <a:srgbClr val="BB9F87"/>
                </a:solidFill>
                <a:latin typeface="Consolas"/>
                <a:cs typeface="Consolas"/>
              </a:rPr>
              <a:t>management</a:t>
            </a:r>
            <a:r>
              <a:rPr sz="1750" spc="-30" dirty="0">
                <a:solidFill>
                  <a:srgbClr val="BB9F87"/>
                </a:solidFill>
                <a:latin typeface="Consolas"/>
                <a:cs typeface="Consolas"/>
              </a:rPr>
              <a:t> </a:t>
            </a:r>
            <a:r>
              <a:rPr sz="1750" spc="-10" dirty="0">
                <a:solidFill>
                  <a:srgbClr val="BB9F87"/>
                </a:solidFill>
                <a:latin typeface="Consolas"/>
                <a:cs typeface="Consolas"/>
              </a:rPr>
              <a:t>services.’), </a:t>
            </a:r>
            <a:r>
              <a:rPr sz="1750" dirty="0">
                <a:solidFill>
                  <a:srgbClr val="BB9F87"/>
                </a:solidFill>
                <a:latin typeface="Consolas"/>
                <a:cs typeface="Consolas"/>
              </a:rPr>
              <a:t>(4,</a:t>
            </a:r>
            <a:r>
              <a:rPr sz="1750" spc="-30" dirty="0">
                <a:solidFill>
                  <a:srgbClr val="BB9F87"/>
                </a:solidFill>
                <a:latin typeface="Consolas"/>
                <a:cs typeface="Consolas"/>
              </a:rPr>
              <a:t> </a:t>
            </a:r>
            <a:r>
              <a:rPr sz="1750" dirty="0">
                <a:solidFill>
                  <a:srgbClr val="BB9F87"/>
                </a:solidFill>
                <a:latin typeface="Consolas"/>
                <a:cs typeface="Consolas"/>
              </a:rPr>
              <a:t>'Loan</a:t>
            </a:r>
            <a:r>
              <a:rPr sz="1750" spc="-30" dirty="0">
                <a:solidFill>
                  <a:srgbClr val="BB9F87"/>
                </a:solidFill>
                <a:latin typeface="Consolas"/>
                <a:cs typeface="Consolas"/>
              </a:rPr>
              <a:t> </a:t>
            </a:r>
            <a:r>
              <a:rPr sz="1750" dirty="0">
                <a:solidFill>
                  <a:srgbClr val="BB9F87"/>
                </a:solidFill>
                <a:latin typeface="Consolas"/>
                <a:cs typeface="Consolas"/>
              </a:rPr>
              <a:t>Services',</a:t>
            </a:r>
            <a:r>
              <a:rPr sz="1750" spc="-10" dirty="0">
                <a:solidFill>
                  <a:srgbClr val="BB9F87"/>
                </a:solidFill>
                <a:latin typeface="Consolas"/>
                <a:cs typeface="Consolas"/>
              </a:rPr>
              <a:t> </a:t>
            </a:r>
            <a:r>
              <a:rPr sz="1750" dirty="0">
                <a:solidFill>
                  <a:srgbClr val="BB9F87"/>
                </a:solidFill>
                <a:latin typeface="Consolas"/>
                <a:cs typeface="Consolas"/>
              </a:rPr>
              <a:t>'Loan</a:t>
            </a:r>
            <a:r>
              <a:rPr sz="1750" spc="-30" dirty="0">
                <a:solidFill>
                  <a:srgbClr val="BB9F87"/>
                </a:solidFill>
                <a:latin typeface="Consolas"/>
                <a:cs typeface="Consolas"/>
              </a:rPr>
              <a:t> </a:t>
            </a:r>
            <a:r>
              <a:rPr sz="1750" dirty="0">
                <a:solidFill>
                  <a:srgbClr val="BB9F87"/>
                </a:solidFill>
                <a:latin typeface="Consolas"/>
                <a:cs typeface="Consolas"/>
              </a:rPr>
              <a:t>application</a:t>
            </a:r>
            <a:r>
              <a:rPr sz="1750" spc="-25" dirty="0">
                <a:solidFill>
                  <a:srgbClr val="BB9F87"/>
                </a:solidFill>
                <a:latin typeface="Consolas"/>
                <a:cs typeface="Consolas"/>
              </a:rPr>
              <a:t> </a:t>
            </a:r>
            <a:r>
              <a:rPr sz="1750" dirty="0">
                <a:solidFill>
                  <a:srgbClr val="BB9F87"/>
                </a:solidFill>
                <a:latin typeface="Consolas"/>
                <a:cs typeface="Consolas"/>
              </a:rPr>
              <a:t>and</a:t>
            </a:r>
            <a:r>
              <a:rPr sz="1750" spc="-30" dirty="0">
                <a:solidFill>
                  <a:srgbClr val="BB9F87"/>
                </a:solidFill>
                <a:latin typeface="Consolas"/>
                <a:cs typeface="Consolas"/>
              </a:rPr>
              <a:t> </a:t>
            </a:r>
            <a:r>
              <a:rPr sz="1750" dirty="0">
                <a:solidFill>
                  <a:srgbClr val="BB9F87"/>
                </a:solidFill>
                <a:latin typeface="Consolas"/>
                <a:cs typeface="Consolas"/>
              </a:rPr>
              <a:t>repayment</a:t>
            </a:r>
            <a:r>
              <a:rPr sz="1750" spc="-25" dirty="0">
                <a:solidFill>
                  <a:srgbClr val="BB9F87"/>
                </a:solidFill>
                <a:latin typeface="Consolas"/>
                <a:cs typeface="Consolas"/>
              </a:rPr>
              <a:t> </a:t>
            </a:r>
            <a:r>
              <a:rPr sz="1750" spc="-10" dirty="0">
                <a:solidFill>
                  <a:srgbClr val="BB9F87"/>
                </a:solidFill>
                <a:latin typeface="Consolas"/>
                <a:cs typeface="Consolas"/>
              </a:rPr>
              <a:t>services.’),</a:t>
            </a:r>
            <a:endParaRPr sz="1750" dirty="0">
              <a:latin typeface="Consolas"/>
              <a:cs typeface="Consolas"/>
            </a:endParaRPr>
          </a:p>
          <a:p>
            <a:pPr marL="12700">
              <a:lnSpc>
                <a:spcPct val="100000"/>
              </a:lnSpc>
              <a:spcBef>
                <a:spcPts val="815"/>
              </a:spcBef>
            </a:pPr>
            <a:r>
              <a:rPr sz="1750" dirty="0">
                <a:solidFill>
                  <a:srgbClr val="BB9F87"/>
                </a:solidFill>
                <a:latin typeface="Consolas"/>
                <a:cs typeface="Consolas"/>
              </a:rPr>
              <a:t>(5,</a:t>
            </a:r>
            <a:r>
              <a:rPr sz="1750" spc="-80" dirty="0">
                <a:solidFill>
                  <a:srgbClr val="BB9F87"/>
                </a:solidFill>
                <a:latin typeface="Consolas"/>
                <a:cs typeface="Consolas"/>
              </a:rPr>
              <a:t> </a:t>
            </a:r>
            <a:r>
              <a:rPr sz="1750" dirty="0">
                <a:solidFill>
                  <a:srgbClr val="BB9F87"/>
                </a:solidFill>
                <a:latin typeface="Consolas"/>
                <a:cs typeface="Consolas"/>
              </a:rPr>
              <a:t>'Investment</a:t>
            </a:r>
            <a:r>
              <a:rPr sz="1750" spc="-55" dirty="0">
                <a:solidFill>
                  <a:srgbClr val="BB9F87"/>
                </a:solidFill>
                <a:latin typeface="Consolas"/>
                <a:cs typeface="Consolas"/>
              </a:rPr>
              <a:t> </a:t>
            </a:r>
            <a:r>
              <a:rPr sz="1750" dirty="0">
                <a:solidFill>
                  <a:srgbClr val="BB9F87"/>
                </a:solidFill>
                <a:latin typeface="Consolas"/>
                <a:cs typeface="Consolas"/>
              </a:rPr>
              <a:t>Services',</a:t>
            </a:r>
            <a:r>
              <a:rPr sz="1750" spc="-55" dirty="0">
                <a:solidFill>
                  <a:srgbClr val="BB9F87"/>
                </a:solidFill>
                <a:latin typeface="Consolas"/>
                <a:cs typeface="Consolas"/>
              </a:rPr>
              <a:t> </a:t>
            </a:r>
            <a:r>
              <a:rPr sz="1750" dirty="0">
                <a:solidFill>
                  <a:srgbClr val="BB9F87"/>
                </a:solidFill>
                <a:latin typeface="Consolas"/>
                <a:cs typeface="Consolas"/>
              </a:rPr>
              <a:t>'Services</a:t>
            </a:r>
            <a:r>
              <a:rPr sz="1750" spc="-15" dirty="0">
                <a:solidFill>
                  <a:srgbClr val="BB9F87"/>
                </a:solidFill>
                <a:latin typeface="Consolas"/>
                <a:cs typeface="Consolas"/>
              </a:rPr>
              <a:t> </a:t>
            </a:r>
            <a:r>
              <a:rPr sz="1750" dirty="0">
                <a:solidFill>
                  <a:srgbClr val="BB9F87"/>
                </a:solidFill>
                <a:latin typeface="Consolas"/>
                <a:cs typeface="Consolas"/>
              </a:rPr>
              <a:t>for</a:t>
            </a:r>
            <a:r>
              <a:rPr sz="1750" spc="-60" dirty="0">
                <a:solidFill>
                  <a:srgbClr val="BB9F87"/>
                </a:solidFill>
                <a:latin typeface="Consolas"/>
                <a:cs typeface="Consolas"/>
              </a:rPr>
              <a:t> </a:t>
            </a:r>
            <a:r>
              <a:rPr sz="1750" dirty="0">
                <a:solidFill>
                  <a:srgbClr val="BB9F87"/>
                </a:solidFill>
                <a:latin typeface="Consolas"/>
                <a:cs typeface="Consolas"/>
              </a:rPr>
              <a:t>investments</a:t>
            </a:r>
            <a:r>
              <a:rPr sz="1750" spc="-45" dirty="0">
                <a:solidFill>
                  <a:srgbClr val="BB9F87"/>
                </a:solidFill>
                <a:latin typeface="Consolas"/>
                <a:cs typeface="Consolas"/>
              </a:rPr>
              <a:t> </a:t>
            </a:r>
            <a:r>
              <a:rPr sz="1750" dirty="0">
                <a:solidFill>
                  <a:srgbClr val="BB9F87"/>
                </a:solidFill>
                <a:latin typeface="Consolas"/>
                <a:cs typeface="Consolas"/>
              </a:rPr>
              <a:t>and</a:t>
            </a:r>
            <a:r>
              <a:rPr sz="1750" spc="-45" dirty="0">
                <a:solidFill>
                  <a:srgbClr val="BB9F87"/>
                </a:solidFill>
                <a:latin typeface="Consolas"/>
                <a:cs typeface="Consolas"/>
              </a:rPr>
              <a:t> </a:t>
            </a:r>
            <a:r>
              <a:rPr sz="1750" dirty="0">
                <a:solidFill>
                  <a:srgbClr val="BB9F87"/>
                </a:solidFill>
                <a:latin typeface="Consolas"/>
                <a:cs typeface="Consolas"/>
              </a:rPr>
              <a:t>portfolio</a:t>
            </a:r>
            <a:r>
              <a:rPr sz="1750" spc="-30" dirty="0">
                <a:solidFill>
                  <a:srgbClr val="BB9F87"/>
                </a:solidFill>
                <a:latin typeface="Consolas"/>
                <a:cs typeface="Consolas"/>
              </a:rPr>
              <a:t> </a:t>
            </a:r>
            <a:r>
              <a:rPr sz="1750" spc="-10" dirty="0">
                <a:solidFill>
                  <a:srgbClr val="BB9F87"/>
                </a:solidFill>
                <a:latin typeface="Consolas"/>
                <a:cs typeface="Consolas"/>
              </a:rPr>
              <a:t>management.’);</a:t>
            </a:r>
            <a:endParaRPr sz="1750" dirty="0">
              <a:latin typeface="Consolas"/>
              <a:cs typeface="Consolas"/>
            </a:endParaRPr>
          </a:p>
          <a:p>
            <a:pPr>
              <a:lnSpc>
                <a:spcPct val="100000"/>
              </a:lnSpc>
              <a:spcBef>
                <a:spcPts val="850"/>
              </a:spcBef>
            </a:pPr>
            <a:endParaRPr sz="1750" dirty="0">
              <a:latin typeface="Consolas"/>
              <a:cs typeface="Consolas"/>
            </a:endParaRPr>
          </a:p>
          <a:p>
            <a:pPr marL="12700" marR="1481455">
              <a:lnSpc>
                <a:spcPct val="137100"/>
              </a:lnSpc>
            </a:pPr>
            <a:r>
              <a:rPr sz="1750" dirty="0">
                <a:solidFill>
                  <a:srgbClr val="BB9F87"/>
                </a:solidFill>
                <a:latin typeface="Consolas"/>
                <a:cs typeface="Consolas"/>
              </a:rPr>
              <a:t>INSERT</a:t>
            </a:r>
            <a:r>
              <a:rPr sz="1750" spc="-75" dirty="0">
                <a:solidFill>
                  <a:srgbClr val="BB9F87"/>
                </a:solidFill>
                <a:latin typeface="Consolas"/>
                <a:cs typeface="Consolas"/>
              </a:rPr>
              <a:t> </a:t>
            </a:r>
            <a:r>
              <a:rPr sz="1750" dirty="0">
                <a:solidFill>
                  <a:srgbClr val="BB9F87"/>
                </a:solidFill>
                <a:latin typeface="Consolas"/>
                <a:cs typeface="Consolas"/>
              </a:rPr>
              <a:t>INTO</a:t>
            </a:r>
            <a:r>
              <a:rPr sz="1750" spc="-65" dirty="0">
                <a:solidFill>
                  <a:srgbClr val="BB9F87"/>
                </a:solidFill>
                <a:latin typeface="Consolas"/>
                <a:cs typeface="Consolas"/>
              </a:rPr>
              <a:t> </a:t>
            </a:r>
            <a:r>
              <a:rPr sz="1750" dirty="0">
                <a:solidFill>
                  <a:srgbClr val="BB9F87"/>
                </a:solidFill>
                <a:latin typeface="Consolas"/>
                <a:cs typeface="Consolas"/>
              </a:rPr>
              <a:t>Customer_Services</a:t>
            </a:r>
            <a:r>
              <a:rPr sz="1750" spc="-75" dirty="0">
                <a:solidFill>
                  <a:srgbClr val="BB9F87"/>
                </a:solidFill>
                <a:latin typeface="Consolas"/>
                <a:cs typeface="Consolas"/>
              </a:rPr>
              <a:t> </a:t>
            </a:r>
            <a:r>
              <a:rPr sz="1750" dirty="0">
                <a:solidFill>
                  <a:srgbClr val="BB9F87"/>
                </a:solidFill>
                <a:latin typeface="Consolas"/>
                <a:cs typeface="Consolas"/>
              </a:rPr>
              <a:t>(CustomerID,</a:t>
            </a:r>
            <a:r>
              <a:rPr sz="1750" spc="-65" dirty="0">
                <a:solidFill>
                  <a:srgbClr val="BB9F87"/>
                </a:solidFill>
                <a:latin typeface="Consolas"/>
                <a:cs typeface="Consolas"/>
              </a:rPr>
              <a:t> </a:t>
            </a:r>
            <a:r>
              <a:rPr sz="1750" dirty="0">
                <a:solidFill>
                  <a:srgbClr val="BB9F87"/>
                </a:solidFill>
                <a:latin typeface="Consolas"/>
                <a:cs typeface="Consolas"/>
              </a:rPr>
              <a:t>ServiceID,</a:t>
            </a:r>
            <a:r>
              <a:rPr sz="1750" spc="-80" dirty="0">
                <a:solidFill>
                  <a:srgbClr val="BB9F87"/>
                </a:solidFill>
                <a:latin typeface="Consolas"/>
                <a:cs typeface="Consolas"/>
              </a:rPr>
              <a:t> </a:t>
            </a:r>
            <a:r>
              <a:rPr sz="1750" dirty="0">
                <a:solidFill>
                  <a:srgbClr val="BB9F87"/>
                </a:solidFill>
                <a:latin typeface="Consolas"/>
                <a:cs typeface="Consolas"/>
              </a:rPr>
              <a:t>SubscriptionDate)</a:t>
            </a:r>
            <a:r>
              <a:rPr sz="1750" spc="-40" dirty="0">
                <a:solidFill>
                  <a:srgbClr val="BB9F87"/>
                </a:solidFill>
                <a:latin typeface="Consolas"/>
                <a:cs typeface="Consolas"/>
              </a:rPr>
              <a:t> </a:t>
            </a:r>
            <a:r>
              <a:rPr sz="1750" spc="-10" dirty="0">
                <a:solidFill>
                  <a:srgbClr val="BB9F87"/>
                </a:solidFill>
                <a:latin typeface="Consolas"/>
                <a:cs typeface="Consolas"/>
              </a:rPr>
              <a:t>VALUES </a:t>
            </a:r>
            <a:r>
              <a:rPr sz="1750" dirty="0">
                <a:solidFill>
                  <a:srgbClr val="BB9F87"/>
                </a:solidFill>
                <a:latin typeface="Consolas"/>
                <a:cs typeface="Consolas"/>
              </a:rPr>
              <a:t>(1,</a:t>
            </a:r>
            <a:r>
              <a:rPr sz="1750" spc="15" dirty="0">
                <a:solidFill>
                  <a:srgbClr val="BB9F87"/>
                </a:solidFill>
                <a:latin typeface="Consolas"/>
                <a:cs typeface="Consolas"/>
              </a:rPr>
              <a:t> </a:t>
            </a:r>
            <a:r>
              <a:rPr sz="1750" dirty="0">
                <a:solidFill>
                  <a:srgbClr val="BB9F87"/>
                </a:solidFill>
                <a:latin typeface="Consolas"/>
                <a:cs typeface="Consolas"/>
              </a:rPr>
              <a:t>4,</a:t>
            </a:r>
            <a:r>
              <a:rPr sz="1750" spc="20" dirty="0">
                <a:solidFill>
                  <a:srgbClr val="BB9F87"/>
                </a:solidFill>
                <a:latin typeface="Consolas"/>
                <a:cs typeface="Consolas"/>
              </a:rPr>
              <a:t> </a:t>
            </a:r>
            <a:r>
              <a:rPr sz="1750" spc="-10" dirty="0">
                <a:solidFill>
                  <a:srgbClr val="BB9F87"/>
                </a:solidFill>
                <a:latin typeface="Consolas"/>
                <a:cs typeface="Consolas"/>
              </a:rPr>
              <a:t>'2023-05-22’),</a:t>
            </a:r>
            <a:endParaRPr sz="1750" dirty="0">
              <a:latin typeface="Consolas"/>
              <a:cs typeface="Consolas"/>
            </a:endParaRPr>
          </a:p>
          <a:p>
            <a:pPr marL="12700">
              <a:lnSpc>
                <a:spcPct val="100000"/>
              </a:lnSpc>
              <a:spcBef>
                <a:spcPts val="805"/>
              </a:spcBef>
            </a:pPr>
            <a:r>
              <a:rPr sz="1750" dirty="0">
                <a:solidFill>
                  <a:srgbClr val="BB9F87"/>
                </a:solidFill>
                <a:latin typeface="Consolas"/>
                <a:cs typeface="Consolas"/>
              </a:rPr>
              <a:t>(2,</a:t>
            </a:r>
            <a:r>
              <a:rPr sz="1750" spc="-40" dirty="0">
                <a:solidFill>
                  <a:srgbClr val="BB9F87"/>
                </a:solidFill>
                <a:latin typeface="Consolas"/>
                <a:cs typeface="Consolas"/>
              </a:rPr>
              <a:t> </a:t>
            </a:r>
            <a:r>
              <a:rPr sz="1750" dirty="0">
                <a:solidFill>
                  <a:srgbClr val="BB9F87"/>
                </a:solidFill>
                <a:latin typeface="Consolas"/>
                <a:cs typeface="Consolas"/>
              </a:rPr>
              <a:t>10,</a:t>
            </a:r>
            <a:r>
              <a:rPr sz="1750" spc="5" dirty="0">
                <a:solidFill>
                  <a:srgbClr val="BB9F87"/>
                </a:solidFill>
                <a:latin typeface="Consolas"/>
                <a:cs typeface="Consolas"/>
              </a:rPr>
              <a:t> </a:t>
            </a:r>
            <a:r>
              <a:rPr sz="1750" spc="-10" dirty="0">
                <a:solidFill>
                  <a:srgbClr val="BB9F87"/>
                </a:solidFill>
                <a:latin typeface="Consolas"/>
                <a:cs typeface="Consolas"/>
              </a:rPr>
              <a:t>'2023-02-</a:t>
            </a:r>
            <a:r>
              <a:rPr sz="1750" spc="-20" dirty="0">
                <a:solidFill>
                  <a:srgbClr val="BB9F87"/>
                </a:solidFill>
                <a:latin typeface="Consolas"/>
                <a:cs typeface="Consolas"/>
              </a:rPr>
              <a:t>09’),</a:t>
            </a:r>
            <a:endParaRPr sz="1750" dirty="0">
              <a:latin typeface="Consolas"/>
              <a:cs typeface="Consolas"/>
            </a:endParaRPr>
          </a:p>
          <a:p>
            <a:pPr marL="22860">
              <a:lnSpc>
                <a:spcPct val="100000"/>
              </a:lnSpc>
              <a:spcBef>
                <a:spcPts val="900"/>
              </a:spcBef>
            </a:pPr>
            <a:r>
              <a:rPr sz="1750" dirty="0">
                <a:solidFill>
                  <a:srgbClr val="BB9F87"/>
                </a:solidFill>
                <a:latin typeface="Consolas"/>
                <a:cs typeface="Consolas"/>
              </a:rPr>
              <a:t>(3,</a:t>
            </a:r>
            <a:r>
              <a:rPr sz="1750" spc="-5" dirty="0">
                <a:solidFill>
                  <a:srgbClr val="BB9F87"/>
                </a:solidFill>
                <a:latin typeface="Consolas"/>
                <a:cs typeface="Consolas"/>
              </a:rPr>
              <a:t> </a:t>
            </a:r>
            <a:r>
              <a:rPr sz="1750" dirty="0">
                <a:solidFill>
                  <a:srgbClr val="BB9F87"/>
                </a:solidFill>
                <a:latin typeface="Consolas"/>
                <a:cs typeface="Consolas"/>
              </a:rPr>
              <a:t>1,</a:t>
            </a:r>
            <a:r>
              <a:rPr sz="1750" spc="70" dirty="0">
                <a:solidFill>
                  <a:srgbClr val="BB9F87"/>
                </a:solidFill>
                <a:latin typeface="Consolas"/>
                <a:cs typeface="Consolas"/>
              </a:rPr>
              <a:t> </a:t>
            </a:r>
            <a:r>
              <a:rPr sz="1750" spc="-25" dirty="0">
                <a:solidFill>
                  <a:srgbClr val="BB9F87"/>
                </a:solidFill>
                <a:latin typeface="Consolas"/>
                <a:cs typeface="Consolas"/>
              </a:rPr>
              <a:t>'2024-</a:t>
            </a:r>
            <a:r>
              <a:rPr sz="1750" spc="-10" dirty="0">
                <a:solidFill>
                  <a:srgbClr val="BB9F87"/>
                </a:solidFill>
                <a:latin typeface="Consolas"/>
                <a:cs typeface="Consolas"/>
              </a:rPr>
              <a:t>09-</a:t>
            </a:r>
            <a:r>
              <a:rPr sz="1750" spc="-20" dirty="0">
                <a:solidFill>
                  <a:srgbClr val="BB9F87"/>
                </a:solidFill>
                <a:latin typeface="Consolas"/>
                <a:cs typeface="Consolas"/>
              </a:rPr>
              <a:t>06’),</a:t>
            </a:r>
            <a:endParaRPr sz="1750" dirty="0">
              <a:latin typeface="Consolas"/>
              <a:cs typeface="Consolas"/>
            </a:endParaRPr>
          </a:p>
          <a:p>
            <a:pPr marL="22860">
              <a:lnSpc>
                <a:spcPct val="100000"/>
              </a:lnSpc>
              <a:spcBef>
                <a:spcPts val="695"/>
              </a:spcBef>
            </a:pPr>
            <a:r>
              <a:rPr sz="1750" dirty="0">
                <a:solidFill>
                  <a:srgbClr val="BB9F87"/>
                </a:solidFill>
                <a:latin typeface="Consolas"/>
                <a:cs typeface="Consolas"/>
              </a:rPr>
              <a:t>(4,</a:t>
            </a:r>
            <a:r>
              <a:rPr sz="1750" spc="-5" dirty="0">
                <a:solidFill>
                  <a:srgbClr val="BB9F87"/>
                </a:solidFill>
                <a:latin typeface="Consolas"/>
                <a:cs typeface="Consolas"/>
              </a:rPr>
              <a:t> </a:t>
            </a:r>
            <a:r>
              <a:rPr sz="1750" dirty="0">
                <a:solidFill>
                  <a:srgbClr val="BB9F87"/>
                </a:solidFill>
                <a:latin typeface="Consolas"/>
                <a:cs typeface="Consolas"/>
              </a:rPr>
              <a:t>3,</a:t>
            </a:r>
            <a:r>
              <a:rPr sz="1750" spc="70" dirty="0">
                <a:solidFill>
                  <a:srgbClr val="BB9F87"/>
                </a:solidFill>
                <a:latin typeface="Consolas"/>
                <a:cs typeface="Consolas"/>
              </a:rPr>
              <a:t> </a:t>
            </a:r>
            <a:r>
              <a:rPr sz="1750" spc="-25" dirty="0">
                <a:solidFill>
                  <a:srgbClr val="BB9F87"/>
                </a:solidFill>
                <a:latin typeface="Consolas"/>
                <a:cs typeface="Consolas"/>
              </a:rPr>
              <a:t>'2024-</a:t>
            </a:r>
            <a:r>
              <a:rPr sz="1750" spc="-10" dirty="0">
                <a:solidFill>
                  <a:srgbClr val="BB9F87"/>
                </a:solidFill>
                <a:latin typeface="Consolas"/>
                <a:cs typeface="Consolas"/>
              </a:rPr>
              <a:t>12-</a:t>
            </a:r>
            <a:r>
              <a:rPr sz="1750" spc="-20" dirty="0">
                <a:solidFill>
                  <a:srgbClr val="BB9F87"/>
                </a:solidFill>
                <a:latin typeface="Consolas"/>
                <a:cs typeface="Consolas"/>
              </a:rPr>
              <a:t>11’),</a:t>
            </a:r>
            <a:endParaRPr sz="1750" dirty="0">
              <a:latin typeface="Consolas"/>
              <a:cs typeface="Consolas"/>
            </a:endParaRPr>
          </a:p>
          <a:p>
            <a:pPr marL="22860">
              <a:lnSpc>
                <a:spcPct val="100000"/>
              </a:lnSpc>
              <a:spcBef>
                <a:spcPts val="755"/>
              </a:spcBef>
            </a:pPr>
            <a:r>
              <a:rPr sz="1750" dirty="0">
                <a:solidFill>
                  <a:srgbClr val="BB9F87"/>
                </a:solidFill>
                <a:latin typeface="Consolas"/>
                <a:cs typeface="Consolas"/>
              </a:rPr>
              <a:t>(5,</a:t>
            </a:r>
            <a:r>
              <a:rPr sz="1750" spc="-5" dirty="0">
                <a:solidFill>
                  <a:srgbClr val="BB9F87"/>
                </a:solidFill>
                <a:latin typeface="Consolas"/>
                <a:cs typeface="Consolas"/>
              </a:rPr>
              <a:t> </a:t>
            </a:r>
            <a:r>
              <a:rPr sz="1750" dirty="0">
                <a:solidFill>
                  <a:srgbClr val="BB9F87"/>
                </a:solidFill>
                <a:latin typeface="Consolas"/>
                <a:cs typeface="Consolas"/>
              </a:rPr>
              <a:t>9,</a:t>
            </a:r>
            <a:r>
              <a:rPr sz="1750" spc="70" dirty="0">
                <a:solidFill>
                  <a:srgbClr val="BB9F87"/>
                </a:solidFill>
                <a:latin typeface="Consolas"/>
                <a:cs typeface="Consolas"/>
              </a:rPr>
              <a:t> </a:t>
            </a:r>
            <a:r>
              <a:rPr sz="1750" spc="-25" dirty="0">
                <a:solidFill>
                  <a:srgbClr val="BB9F87"/>
                </a:solidFill>
                <a:latin typeface="Consolas"/>
                <a:cs typeface="Consolas"/>
              </a:rPr>
              <a:t>'2022-</a:t>
            </a:r>
            <a:r>
              <a:rPr sz="1750" spc="-10" dirty="0">
                <a:solidFill>
                  <a:srgbClr val="BB9F87"/>
                </a:solidFill>
                <a:latin typeface="Consolas"/>
                <a:cs typeface="Consolas"/>
              </a:rPr>
              <a:t>08-</a:t>
            </a:r>
            <a:r>
              <a:rPr sz="1750" spc="-20" dirty="0">
                <a:solidFill>
                  <a:srgbClr val="BB9F87"/>
                </a:solidFill>
                <a:latin typeface="Consolas"/>
                <a:cs typeface="Consolas"/>
              </a:rPr>
              <a:t>11');</a:t>
            </a:r>
            <a:endParaRPr sz="1750" dirty="0">
              <a:latin typeface="Consolas"/>
              <a:cs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49554" y="402564"/>
            <a:ext cx="7220584" cy="7592314"/>
          </a:xfrm>
          <a:prstGeom prst="rect">
            <a:avLst/>
          </a:prstGeom>
        </p:spPr>
      </p:pic>
      <p:sp>
        <p:nvSpPr>
          <p:cNvPr id="7" name="Text 0">
            <a:extLst>
              <a:ext uri="{FF2B5EF4-FFF2-40B4-BE49-F238E27FC236}">
                <a16:creationId xmlns:a16="http://schemas.microsoft.com/office/drawing/2014/main" id="{CF3129BA-69D8-B7E5-E7C8-0D8431B4C352}"/>
              </a:ext>
            </a:extLst>
          </p:cNvPr>
          <p:cNvSpPr/>
          <p:nvPr/>
        </p:nvSpPr>
        <p:spPr>
          <a:xfrm>
            <a:off x="7764005" y="923568"/>
            <a:ext cx="6516529" cy="907018"/>
          </a:xfrm>
          <a:prstGeom prst="rect">
            <a:avLst/>
          </a:prstGeom>
          <a:noFill/>
          <a:ln/>
        </p:spPr>
        <p:txBody>
          <a:bodyPr wrap="square" lIns="0" tIns="0" rIns="0" bIns="0" rtlCol="0" anchor="t"/>
          <a:lstStyle/>
          <a:p>
            <a:pPr marL="0" indent="0" algn="l">
              <a:lnSpc>
                <a:spcPts val="3550"/>
              </a:lnSpc>
              <a:buNone/>
            </a:pPr>
            <a:r>
              <a:rPr lang="en-US" sz="2800" b="1" dirty="0">
                <a:solidFill>
                  <a:srgbClr val="BDA189"/>
                </a:solidFill>
                <a:latin typeface="Manrope" pitchFamily="34" charset="0"/>
                <a:ea typeface="Manrope" pitchFamily="34" charset="-122"/>
                <a:cs typeface="Manrope" pitchFamily="34" charset="-120"/>
              </a:rPr>
              <a:t>Data Insertion from Excel to MySQL using Python</a:t>
            </a:r>
            <a:endParaRPr lang="en-US" sz="2800" dirty="0"/>
          </a:p>
        </p:txBody>
      </p:sp>
      <p:sp>
        <p:nvSpPr>
          <p:cNvPr id="8" name="Text 2">
            <a:extLst>
              <a:ext uri="{FF2B5EF4-FFF2-40B4-BE49-F238E27FC236}">
                <a16:creationId xmlns:a16="http://schemas.microsoft.com/office/drawing/2014/main" id="{DCE82B2F-5499-6DD5-2F12-1220D846FD1B}"/>
              </a:ext>
            </a:extLst>
          </p:cNvPr>
          <p:cNvSpPr/>
          <p:nvPr/>
        </p:nvSpPr>
        <p:spPr>
          <a:xfrm>
            <a:off x="7764005" y="2529007"/>
            <a:ext cx="6516529" cy="2902744"/>
          </a:xfrm>
          <a:prstGeom prst="rect">
            <a:avLst/>
          </a:prstGeom>
          <a:noFill/>
          <a:ln/>
        </p:spPr>
        <p:txBody>
          <a:bodyPr wrap="square" lIns="0" tIns="0" rIns="0" bIns="0" rtlCol="0" anchor="t"/>
          <a:lstStyle/>
          <a:p>
            <a:pPr marL="0" indent="0" algn="l">
              <a:lnSpc>
                <a:spcPts val="2250"/>
              </a:lnSpc>
              <a:buNone/>
            </a:pPr>
            <a:r>
              <a:rPr lang="en-US" sz="2000" dirty="0">
                <a:solidFill>
                  <a:srgbClr val="BDA189"/>
                </a:solidFill>
                <a:latin typeface="Manrope" pitchFamily="34" charset="0"/>
                <a:ea typeface="Manrope" pitchFamily="34" charset="-122"/>
                <a:cs typeface="Manrope" pitchFamily="34" charset="-120"/>
              </a:rPr>
              <a:t>We adopted this approach due to the large volume of available data, which made manual insertion into the database impractical. When we attempted to use both the script and the MySQL Workbench wizard, the data was rejected because it was in a different format. We tried to reformat the data without any loss, but this proved to be impossible. Consequently, we came up with a solution that not only allowed us to accomplish the task but also served as an excellent practical application of what we had learned in Python. It was therefore an ideal opportunity, and we did not waste any time: we inserted some of the records manually using the SQL INSERT statement, while the rest were added programmatically using Python.</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3735" y="3019043"/>
            <a:ext cx="13281660" cy="4672330"/>
          </a:xfrm>
          <a:custGeom>
            <a:avLst/>
            <a:gdLst/>
            <a:ahLst/>
            <a:cxnLst/>
            <a:rect l="l" t="t" r="r" b="b"/>
            <a:pathLst>
              <a:path w="13281660" h="4672330">
                <a:moveTo>
                  <a:pt x="13281279" y="29337"/>
                </a:moveTo>
                <a:lnTo>
                  <a:pt x="13278993" y="17907"/>
                </a:lnTo>
                <a:lnTo>
                  <a:pt x="13272643" y="8636"/>
                </a:lnTo>
                <a:lnTo>
                  <a:pt x="13263372" y="2413"/>
                </a:lnTo>
                <a:lnTo>
                  <a:pt x="13251942" y="0"/>
                </a:lnTo>
                <a:lnTo>
                  <a:pt x="29337" y="0"/>
                </a:lnTo>
                <a:lnTo>
                  <a:pt x="17907" y="2413"/>
                </a:lnTo>
                <a:lnTo>
                  <a:pt x="8585" y="8636"/>
                </a:lnTo>
                <a:lnTo>
                  <a:pt x="2298" y="17907"/>
                </a:lnTo>
                <a:lnTo>
                  <a:pt x="0" y="29337"/>
                </a:lnTo>
                <a:lnTo>
                  <a:pt x="0" y="4642701"/>
                </a:lnTo>
                <a:lnTo>
                  <a:pt x="2298" y="4654131"/>
                </a:lnTo>
                <a:lnTo>
                  <a:pt x="8585" y="4663452"/>
                </a:lnTo>
                <a:lnTo>
                  <a:pt x="17907" y="4669739"/>
                </a:lnTo>
                <a:lnTo>
                  <a:pt x="29337" y="4672038"/>
                </a:lnTo>
                <a:lnTo>
                  <a:pt x="13251942" y="4672038"/>
                </a:lnTo>
                <a:lnTo>
                  <a:pt x="13263372" y="4669739"/>
                </a:lnTo>
                <a:lnTo>
                  <a:pt x="13272643" y="4663452"/>
                </a:lnTo>
                <a:lnTo>
                  <a:pt x="13278993" y="4654131"/>
                </a:lnTo>
                <a:lnTo>
                  <a:pt x="13281279" y="4642701"/>
                </a:lnTo>
                <a:lnTo>
                  <a:pt x="13281279" y="29337"/>
                </a:lnTo>
                <a:close/>
              </a:path>
            </a:pathLst>
          </a:custGeom>
          <a:solidFill>
            <a:srgbClr val="2C2E33"/>
          </a:solidFill>
        </p:spPr>
        <p:txBody>
          <a:bodyPr wrap="square" lIns="0" tIns="0" rIns="0" bIns="0" rtlCol="0"/>
          <a:lstStyle/>
          <a:p>
            <a:endParaRPr/>
          </a:p>
        </p:txBody>
      </p:sp>
      <p:sp>
        <p:nvSpPr>
          <p:cNvPr id="3" name="object 3"/>
          <p:cNvSpPr txBox="1">
            <a:spLocks noGrp="1"/>
          </p:cNvSpPr>
          <p:nvPr>
            <p:ph type="title"/>
          </p:nvPr>
        </p:nvSpPr>
        <p:spPr>
          <a:xfrm>
            <a:off x="5942012" y="319227"/>
            <a:ext cx="2745105" cy="314960"/>
          </a:xfrm>
          <a:prstGeom prst="rect">
            <a:avLst/>
          </a:prstGeom>
        </p:spPr>
        <p:txBody>
          <a:bodyPr vert="horz" wrap="square" lIns="0" tIns="12065" rIns="0" bIns="0" rtlCol="0">
            <a:spAutoFit/>
          </a:bodyPr>
          <a:lstStyle/>
          <a:p>
            <a:pPr marL="12700">
              <a:lnSpc>
                <a:spcPct val="100000"/>
              </a:lnSpc>
              <a:spcBef>
                <a:spcPts val="95"/>
              </a:spcBef>
            </a:pPr>
            <a:r>
              <a:rPr sz="1900" spc="114" dirty="0"/>
              <a:t>DATA</a:t>
            </a:r>
            <a:r>
              <a:rPr sz="1900" spc="-30" dirty="0"/>
              <a:t> </a:t>
            </a:r>
            <a:r>
              <a:rPr sz="1900" spc="110" dirty="0"/>
              <a:t>MANAGEMENT</a:t>
            </a:r>
            <a:endParaRPr sz="1900"/>
          </a:p>
        </p:txBody>
      </p:sp>
      <p:sp>
        <p:nvSpPr>
          <p:cNvPr id="4" name="object 4"/>
          <p:cNvSpPr txBox="1"/>
          <p:nvPr/>
        </p:nvSpPr>
        <p:spPr>
          <a:xfrm>
            <a:off x="671576" y="838200"/>
            <a:ext cx="13017500" cy="4716676"/>
          </a:xfrm>
          <a:prstGeom prst="rect">
            <a:avLst/>
          </a:prstGeom>
        </p:spPr>
        <p:txBody>
          <a:bodyPr vert="horz" wrap="square" lIns="0" tIns="12700" rIns="0" bIns="0" rtlCol="0">
            <a:spAutoFit/>
          </a:bodyPr>
          <a:lstStyle/>
          <a:p>
            <a:pPr marL="274320" algn="ctr">
              <a:lnSpc>
                <a:spcPct val="100000"/>
              </a:lnSpc>
              <a:spcBef>
                <a:spcPts val="100"/>
              </a:spcBef>
              <a:tabLst>
                <a:tab pos="2614930" algn="l"/>
                <a:tab pos="6631305" algn="l"/>
              </a:tabLst>
            </a:pPr>
            <a:r>
              <a:rPr sz="5300" spc="-20" dirty="0">
                <a:solidFill>
                  <a:srgbClr val="F0D2B8"/>
                </a:solidFill>
                <a:latin typeface="Prata" panose="00000500000000000000" pitchFamily="2" charset="0"/>
                <a:cs typeface="Georgia"/>
              </a:rPr>
              <a:t>CRUD</a:t>
            </a:r>
            <a:r>
              <a:rPr lang="en-US" sz="5300" spc="-20" dirty="0">
                <a:solidFill>
                  <a:srgbClr val="F0D2B8"/>
                </a:solidFill>
                <a:latin typeface="Prata" panose="00000500000000000000" pitchFamily="2" charset="0"/>
                <a:cs typeface="Georgia"/>
              </a:rPr>
              <a:t> </a:t>
            </a:r>
            <a:r>
              <a:rPr sz="5300" spc="45" dirty="0">
                <a:solidFill>
                  <a:srgbClr val="F0D2B8"/>
                </a:solidFill>
                <a:latin typeface="Prata" panose="00000500000000000000" pitchFamily="2" charset="0"/>
                <a:cs typeface="Georgia"/>
              </a:rPr>
              <a:t>Operations:</a:t>
            </a:r>
            <a:r>
              <a:rPr lang="en-US" sz="5300" spc="45" dirty="0">
                <a:solidFill>
                  <a:srgbClr val="F0D2B8"/>
                </a:solidFill>
                <a:latin typeface="Prata" panose="00000500000000000000" pitchFamily="2" charset="0"/>
                <a:cs typeface="Georgia"/>
              </a:rPr>
              <a:t> </a:t>
            </a:r>
            <a:r>
              <a:rPr sz="5300" spc="-10" dirty="0">
                <a:solidFill>
                  <a:srgbClr val="F0D2B8"/>
                </a:solidFill>
                <a:latin typeface="Prata" panose="00000500000000000000" pitchFamily="2" charset="0"/>
                <a:cs typeface="Georgia"/>
              </a:rPr>
              <a:t>Update</a:t>
            </a:r>
            <a:endParaRPr sz="5300" dirty="0">
              <a:latin typeface="Prata" panose="00000500000000000000" pitchFamily="2" charset="0"/>
              <a:cs typeface="Georgia"/>
            </a:endParaRPr>
          </a:p>
          <a:p>
            <a:pPr>
              <a:lnSpc>
                <a:spcPct val="100000"/>
              </a:lnSpc>
              <a:spcBef>
                <a:spcPts val="330"/>
              </a:spcBef>
            </a:pPr>
            <a:endParaRPr lang="en-US" sz="1600" dirty="0">
              <a:latin typeface="Arial Black"/>
              <a:cs typeface="Arial Black"/>
            </a:endParaRPr>
          </a:p>
          <a:p>
            <a:pPr>
              <a:lnSpc>
                <a:spcPct val="100000"/>
              </a:lnSpc>
              <a:spcBef>
                <a:spcPts val="330"/>
              </a:spcBef>
            </a:pPr>
            <a:endParaRPr lang="en-US" sz="1600" dirty="0">
              <a:latin typeface="Arial Black"/>
              <a:cs typeface="Arial Black"/>
            </a:endParaRPr>
          </a:p>
          <a:p>
            <a:pPr>
              <a:lnSpc>
                <a:spcPct val="100000"/>
              </a:lnSpc>
              <a:spcBef>
                <a:spcPts val="330"/>
              </a:spcBef>
            </a:pPr>
            <a:endParaRPr lang="en-US" sz="1600" dirty="0">
              <a:latin typeface="Arial Black"/>
              <a:cs typeface="Arial Black"/>
            </a:endParaRPr>
          </a:p>
          <a:p>
            <a:pPr>
              <a:lnSpc>
                <a:spcPct val="100000"/>
              </a:lnSpc>
              <a:spcBef>
                <a:spcPts val="330"/>
              </a:spcBef>
            </a:pPr>
            <a:endParaRPr lang="en-US" sz="1600" dirty="0">
              <a:latin typeface="Arial Black"/>
              <a:cs typeface="Arial Black"/>
            </a:endParaRPr>
          </a:p>
          <a:p>
            <a:pPr>
              <a:lnSpc>
                <a:spcPct val="100000"/>
              </a:lnSpc>
              <a:spcBef>
                <a:spcPts val="330"/>
              </a:spcBef>
            </a:pPr>
            <a:endParaRPr sz="1600" dirty="0">
              <a:latin typeface="Arial Black"/>
              <a:cs typeface="Arial Black"/>
            </a:endParaRPr>
          </a:p>
          <a:p>
            <a:pPr marL="196850">
              <a:lnSpc>
                <a:spcPct val="100000"/>
              </a:lnSpc>
            </a:pPr>
            <a:r>
              <a:rPr sz="1500" dirty="0">
                <a:solidFill>
                  <a:srgbClr val="BB9F87"/>
                </a:solidFill>
                <a:latin typeface="Consolas"/>
                <a:cs typeface="Consolas"/>
              </a:rPr>
              <a:t>UPDATE</a:t>
            </a:r>
            <a:r>
              <a:rPr sz="1500" spc="-50" dirty="0">
                <a:solidFill>
                  <a:srgbClr val="BB9F87"/>
                </a:solidFill>
                <a:latin typeface="Consolas"/>
                <a:cs typeface="Consolas"/>
              </a:rPr>
              <a:t> </a:t>
            </a:r>
            <a:r>
              <a:rPr sz="1500" spc="-10" dirty="0">
                <a:solidFill>
                  <a:srgbClr val="BB9F87"/>
                </a:solidFill>
                <a:latin typeface="Consolas"/>
                <a:cs typeface="Consolas"/>
              </a:rPr>
              <a:t>Services</a:t>
            </a:r>
            <a:endParaRPr sz="1500" dirty="0">
              <a:latin typeface="Consolas"/>
              <a:cs typeface="Consolas"/>
            </a:endParaRPr>
          </a:p>
          <a:p>
            <a:pPr marL="619125" marR="9377680" indent="-422275">
              <a:lnSpc>
                <a:spcPct val="138200"/>
              </a:lnSpc>
              <a:spcBef>
                <a:spcPts val="20"/>
              </a:spcBef>
            </a:pPr>
            <a:r>
              <a:rPr sz="1500" dirty="0">
                <a:solidFill>
                  <a:srgbClr val="BB9F87"/>
                </a:solidFill>
                <a:latin typeface="Consolas"/>
                <a:cs typeface="Consolas"/>
              </a:rPr>
              <a:t>SET</a:t>
            </a:r>
            <a:r>
              <a:rPr sz="1500" spc="-50" dirty="0">
                <a:solidFill>
                  <a:srgbClr val="BB9F87"/>
                </a:solidFill>
                <a:latin typeface="Consolas"/>
                <a:cs typeface="Consolas"/>
              </a:rPr>
              <a:t> </a:t>
            </a:r>
            <a:r>
              <a:rPr sz="1500" dirty="0">
                <a:solidFill>
                  <a:srgbClr val="BB9F87"/>
                </a:solidFill>
                <a:latin typeface="Consolas"/>
                <a:cs typeface="Consolas"/>
              </a:rPr>
              <a:t>ServiceName</a:t>
            </a:r>
            <a:r>
              <a:rPr sz="1500" spc="-45" dirty="0">
                <a:solidFill>
                  <a:srgbClr val="BB9F87"/>
                </a:solidFill>
                <a:latin typeface="Consolas"/>
                <a:cs typeface="Consolas"/>
              </a:rPr>
              <a:t> </a:t>
            </a:r>
            <a:r>
              <a:rPr sz="1500" dirty="0">
                <a:solidFill>
                  <a:srgbClr val="BB9F87"/>
                </a:solidFill>
                <a:latin typeface="Consolas"/>
                <a:cs typeface="Consolas"/>
              </a:rPr>
              <a:t>=</a:t>
            </a:r>
            <a:r>
              <a:rPr sz="1500" spc="-50" dirty="0">
                <a:solidFill>
                  <a:srgbClr val="BB9F87"/>
                </a:solidFill>
                <a:latin typeface="Consolas"/>
                <a:cs typeface="Consolas"/>
              </a:rPr>
              <a:t> </a:t>
            </a:r>
            <a:r>
              <a:rPr sz="1500" dirty="0">
                <a:solidFill>
                  <a:srgbClr val="BB9F87"/>
                </a:solidFill>
                <a:latin typeface="Consolas"/>
                <a:cs typeface="Consolas"/>
              </a:rPr>
              <a:t>CASE</a:t>
            </a:r>
            <a:r>
              <a:rPr sz="1500" spc="-60" dirty="0">
                <a:solidFill>
                  <a:srgbClr val="BB9F87"/>
                </a:solidFill>
                <a:latin typeface="Consolas"/>
                <a:cs typeface="Consolas"/>
              </a:rPr>
              <a:t> </a:t>
            </a:r>
            <a:r>
              <a:rPr sz="1500" spc="-10" dirty="0">
                <a:solidFill>
                  <a:srgbClr val="BB9F87"/>
                </a:solidFill>
                <a:latin typeface="Consolas"/>
                <a:cs typeface="Consolas"/>
              </a:rPr>
              <a:t>ServiceID </a:t>
            </a:r>
            <a:r>
              <a:rPr sz="1500" dirty="0">
                <a:solidFill>
                  <a:srgbClr val="BB9F87"/>
                </a:solidFill>
                <a:latin typeface="Consolas"/>
                <a:cs typeface="Consolas"/>
              </a:rPr>
              <a:t>WHEN</a:t>
            </a:r>
            <a:r>
              <a:rPr sz="1500" spc="-45" dirty="0">
                <a:solidFill>
                  <a:srgbClr val="BB9F87"/>
                </a:solidFill>
                <a:latin typeface="Consolas"/>
                <a:cs typeface="Consolas"/>
              </a:rPr>
              <a:t> </a:t>
            </a:r>
            <a:r>
              <a:rPr sz="1500" dirty="0">
                <a:solidFill>
                  <a:srgbClr val="BB9F87"/>
                </a:solidFill>
                <a:latin typeface="Consolas"/>
                <a:cs typeface="Consolas"/>
              </a:rPr>
              <a:t>1</a:t>
            </a:r>
            <a:r>
              <a:rPr sz="1500" spc="-30" dirty="0">
                <a:solidFill>
                  <a:srgbClr val="BB9F87"/>
                </a:solidFill>
                <a:latin typeface="Consolas"/>
                <a:cs typeface="Consolas"/>
              </a:rPr>
              <a:t> </a:t>
            </a:r>
            <a:r>
              <a:rPr sz="1500" dirty="0">
                <a:solidFill>
                  <a:srgbClr val="BB9F87"/>
                </a:solidFill>
                <a:latin typeface="Consolas"/>
                <a:cs typeface="Consolas"/>
              </a:rPr>
              <a:t>THEN</a:t>
            </a:r>
            <a:r>
              <a:rPr sz="1500" spc="-30" dirty="0">
                <a:solidFill>
                  <a:srgbClr val="BB9F87"/>
                </a:solidFill>
                <a:latin typeface="Consolas"/>
                <a:cs typeface="Consolas"/>
              </a:rPr>
              <a:t> </a:t>
            </a:r>
            <a:r>
              <a:rPr sz="1500" dirty="0">
                <a:solidFill>
                  <a:srgbClr val="BB9F87"/>
                </a:solidFill>
                <a:latin typeface="Consolas"/>
                <a:cs typeface="Consolas"/>
              </a:rPr>
              <a:t>'Loan</a:t>
            </a:r>
            <a:r>
              <a:rPr sz="1500" spc="-35" dirty="0">
                <a:solidFill>
                  <a:srgbClr val="BB9F87"/>
                </a:solidFill>
                <a:latin typeface="Consolas"/>
                <a:cs typeface="Consolas"/>
              </a:rPr>
              <a:t> </a:t>
            </a:r>
            <a:r>
              <a:rPr sz="1500" spc="-10" dirty="0">
                <a:solidFill>
                  <a:srgbClr val="BB9F87"/>
                </a:solidFill>
                <a:latin typeface="Consolas"/>
                <a:cs typeface="Consolas"/>
              </a:rPr>
              <a:t>Services' </a:t>
            </a:r>
            <a:r>
              <a:rPr sz="1500" dirty="0">
                <a:solidFill>
                  <a:srgbClr val="BB9F87"/>
                </a:solidFill>
                <a:latin typeface="Consolas"/>
                <a:cs typeface="Consolas"/>
              </a:rPr>
              <a:t>WHEN</a:t>
            </a:r>
            <a:r>
              <a:rPr sz="1500" spc="-50" dirty="0">
                <a:solidFill>
                  <a:srgbClr val="BB9F87"/>
                </a:solidFill>
                <a:latin typeface="Consolas"/>
                <a:cs typeface="Consolas"/>
              </a:rPr>
              <a:t> </a:t>
            </a:r>
            <a:r>
              <a:rPr sz="1500" dirty="0">
                <a:solidFill>
                  <a:srgbClr val="BB9F87"/>
                </a:solidFill>
                <a:latin typeface="Consolas"/>
                <a:cs typeface="Consolas"/>
              </a:rPr>
              <a:t>2</a:t>
            </a:r>
            <a:r>
              <a:rPr sz="1500" spc="-35" dirty="0">
                <a:solidFill>
                  <a:srgbClr val="BB9F87"/>
                </a:solidFill>
                <a:latin typeface="Consolas"/>
                <a:cs typeface="Consolas"/>
              </a:rPr>
              <a:t> </a:t>
            </a:r>
            <a:r>
              <a:rPr sz="1500" dirty="0">
                <a:solidFill>
                  <a:srgbClr val="BB9F87"/>
                </a:solidFill>
                <a:latin typeface="Consolas"/>
                <a:cs typeface="Consolas"/>
              </a:rPr>
              <a:t>THEN</a:t>
            </a:r>
            <a:r>
              <a:rPr sz="1500" spc="-35" dirty="0">
                <a:solidFill>
                  <a:srgbClr val="BB9F87"/>
                </a:solidFill>
                <a:latin typeface="Consolas"/>
                <a:cs typeface="Consolas"/>
              </a:rPr>
              <a:t> </a:t>
            </a:r>
            <a:r>
              <a:rPr sz="1500" dirty="0">
                <a:solidFill>
                  <a:srgbClr val="BB9F87"/>
                </a:solidFill>
                <a:latin typeface="Consolas"/>
                <a:cs typeface="Consolas"/>
              </a:rPr>
              <a:t>'Online</a:t>
            </a:r>
            <a:r>
              <a:rPr sz="1500" spc="-50" dirty="0">
                <a:solidFill>
                  <a:srgbClr val="BB9F87"/>
                </a:solidFill>
                <a:latin typeface="Consolas"/>
                <a:cs typeface="Consolas"/>
              </a:rPr>
              <a:t> </a:t>
            </a:r>
            <a:r>
              <a:rPr sz="1500" spc="-10" dirty="0">
                <a:solidFill>
                  <a:srgbClr val="BB9F87"/>
                </a:solidFill>
                <a:latin typeface="Consolas"/>
                <a:cs typeface="Consolas"/>
              </a:rPr>
              <a:t>Banking' </a:t>
            </a:r>
            <a:r>
              <a:rPr sz="1500" dirty="0">
                <a:solidFill>
                  <a:srgbClr val="BB9F87"/>
                </a:solidFill>
                <a:latin typeface="Consolas"/>
                <a:cs typeface="Consolas"/>
              </a:rPr>
              <a:t>WHEN</a:t>
            </a:r>
            <a:r>
              <a:rPr sz="1500" spc="-95" dirty="0">
                <a:solidFill>
                  <a:srgbClr val="BB9F87"/>
                </a:solidFill>
                <a:latin typeface="Consolas"/>
                <a:cs typeface="Consolas"/>
              </a:rPr>
              <a:t> </a:t>
            </a:r>
            <a:r>
              <a:rPr sz="1500" dirty="0">
                <a:solidFill>
                  <a:srgbClr val="BB9F87"/>
                </a:solidFill>
                <a:latin typeface="Consolas"/>
                <a:cs typeface="Consolas"/>
              </a:rPr>
              <a:t>3</a:t>
            </a:r>
            <a:r>
              <a:rPr sz="1500" spc="-85" dirty="0">
                <a:solidFill>
                  <a:srgbClr val="BB9F87"/>
                </a:solidFill>
                <a:latin typeface="Consolas"/>
                <a:cs typeface="Consolas"/>
              </a:rPr>
              <a:t> </a:t>
            </a:r>
            <a:r>
              <a:rPr sz="1500" dirty="0">
                <a:solidFill>
                  <a:srgbClr val="BB9F87"/>
                </a:solidFill>
                <a:latin typeface="Consolas"/>
                <a:cs typeface="Consolas"/>
              </a:rPr>
              <a:t>THEN</a:t>
            </a:r>
            <a:r>
              <a:rPr sz="1500" spc="-90" dirty="0">
                <a:solidFill>
                  <a:srgbClr val="BB9F87"/>
                </a:solidFill>
                <a:latin typeface="Consolas"/>
                <a:cs typeface="Consolas"/>
              </a:rPr>
              <a:t> </a:t>
            </a:r>
            <a:r>
              <a:rPr sz="1500" dirty="0">
                <a:solidFill>
                  <a:srgbClr val="BB9F87"/>
                </a:solidFill>
                <a:latin typeface="Consolas"/>
                <a:cs typeface="Consolas"/>
              </a:rPr>
              <a:t>'Saving</a:t>
            </a:r>
            <a:r>
              <a:rPr sz="1500" spc="-100" dirty="0">
                <a:solidFill>
                  <a:srgbClr val="BB9F87"/>
                </a:solidFill>
                <a:latin typeface="Consolas"/>
                <a:cs typeface="Consolas"/>
              </a:rPr>
              <a:t> </a:t>
            </a:r>
            <a:r>
              <a:rPr sz="1500" spc="-10" dirty="0">
                <a:solidFill>
                  <a:srgbClr val="BB9F87"/>
                </a:solidFill>
                <a:latin typeface="Consolas"/>
                <a:cs typeface="Consolas"/>
              </a:rPr>
              <a:t>Accounts' </a:t>
            </a:r>
            <a:r>
              <a:rPr sz="1500" dirty="0">
                <a:solidFill>
                  <a:srgbClr val="BB9F87"/>
                </a:solidFill>
                <a:latin typeface="Consolas"/>
                <a:cs typeface="Consolas"/>
              </a:rPr>
              <a:t>WHEN</a:t>
            </a:r>
            <a:r>
              <a:rPr sz="1500" spc="-45" dirty="0">
                <a:solidFill>
                  <a:srgbClr val="BB9F87"/>
                </a:solidFill>
                <a:latin typeface="Consolas"/>
                <a:cs typeface="Consolas"/>
              </a:rPr>
              <a:t> </a:t>
            </a:r>
            <a:r>
              <a:rPr sz="1500" dirty="0">
                <a:solidFill>
                  <a:srgbClr val="BB9F87"/>
                </a:solidFill>
                <a:latin typeface="Consolas"/>
                <a:cs typeface="Consolas"/>
              </a:rPr>
              <a:t>4</a:t>
            </a:r>
            <a:r>
              <a:rPr sz="1500" spc="-35" dirty="0">
                <a:solidFill>
                  <a:srgbClr val="BB9F87"/>
                </a:solidFill>
                <a:latin typeface="Consolas"/>
                <a:cs typeface="Consolas"/>
              </a:rPr>
              <a:t> </a:t>
            </a:r>
            <a:r>
              <a:rPr sz="1500" dirty="0">
                <a:solidFill>
                  <a:srgbClr val="BB9F87"/>
                </a:solidFill>
                <a:latin typeface="Consolas"/>
                <a:cs typeface="Consolas"/>
              </a:rPr>
              <a:t>THEN</a:t>
            </a:r>
            <a:r>
              <a:rPr sz="1500" spc="-35" dirty="0">
                <a:solidFill>
                  <a:srgbClr val="BB9F87"/>
                </a:solidFill>
                <a:latin typeface="Consolas"/>
                <a:cs typeface="Consolas"/>
              </a:rPr>
              <a:t> </a:t>
            </a:r>
            <a:r>
              <a:rPr sz="1500" dirty="0">
                <a:solidFill>
                  <a:srgbClr val="BB9F87"/>
                </a:solidFill>
                <a:latin typeface="Consolas"/>
                <a:cs typeface="Consolas"/>
              </a:rPr>
              <a:t>'Fixed</a:t>
            </a:r>
            <a:r>
              <a:rPr sz="1500" spc="-40" dirty="0">
                <a:solidFill>
                  <a:srgbClr val="BB9F87"/>
                </a:solidFill>
                <a:latin typeface="Consolas"/>
                <a:cs typeface="Consolas"/>
              </a:rPr>
              <a:t> </a:t>
            </a:r>
            <a:r>
              <a:rPr sz="1500" spc="-10" dirty="0">
                <a:solidFill>
                  <a:srgbClr val="BB9F87"/>
                </a:solidFill>
                <a:latin typeface="Consolas"/>
                <a:cs typeface="Consolas"/>
              </a:rPr>
              <a:t>Deposit’</a:t>
            </a:r>
            <a:endParaRPr sz="1500" dirty="0">
              <a:latin typeface="Consolas"/>
              <a:cs typeface="Consolas"/>
            </a:endParaRPr>
          </a:p>
          <a:p>
            <a:pPr marL="196850">
              <a:lnSpc>
                <a:spcPct val="100000"/>
              </a:lnSpc>
              <a:spcBef>
                <a:spcPts val="710"/>
              </a:spcBef>
            </a:pPr>
            <a:r>
              <a:rPr sz="1500" spc="-20" dirty="0">
                <a:solidFill>
                  <a:srgbClr val="BB9F87"/>
                </a:solidFill>
                <a:latin typeface="Consolas"/>
                <a:cs typeface="Consolas"/>
              </a:rPr>
              <a:t>END,</a:t>
            </a:r>
            <a:endParaRPr sz="1500" dirty="0">
              <a:latin typeface="Consolas"/>
              <a:cs typeface="Consolas"/>
            </a:endParaRPr>
          </a:p>
          <a:p>
            <a:pPr marL="196850">
              <a:lnSpc>
                <a:spcPct val="100000"/>
              </a:lnSpc>
              <a:spcBef>
                <a:spcPts val="710"/>
              </a:spcBef>
            </a:pPr>
            <a:r>
              <a:rPr sz="1500" dirty="0">
                <a:solidFill>
                  <a:srgbClr val="BB9F87"/>
                </a:solidFill>
                <a:latin typeface="Consolas"/>
                <a:cs typeface="Consolas"/>
              </a:rPr>
              <a:t>Description</a:t>
            </a:r>
            <a:r>
              <a:rPr sz="1500" spc="-40" dirty="0">
                <a:solidFill>
                  <a:srgbClr val="BB9F87"/>
                </a:solidFill>
                <a:latin typeface="Consolas"/>
                <a:cs typeface="Consolas"/>
              </a:rPr>
              <a:t> </a:t>
            </a:r>
            <a:r>
              <a:rPr sz="1500" dirty="0">
                <a:solidFill>
                  <a:srgbClr val="BB9F87"/>
                </a:solidFill>
                <a:latin typeface="Consolas"/>
                <a:cs typeface="Consolas"/>
              </a:rPr>
              <a:t>=</a:t>
            </a:r>
            <a:r>
              <a:rPr sz="1500" spc="-80" dirty="0">
                <a:solidFill>
                  <a:srgbClr val="BB9F87"/>
                </a:solidFill>
                <a:latin typeface="Consolas"/>
                <a:cs typeface="Consolas"/>
              </a:rPr>
              <a:t> </a:t>
            </a:r>
            <a:r>
              <a:rPr sz="1500" dirty="0">
                <a:solidFill>
                  <a:srgbClr val="BB9F87"/>
                </a:solidFill>
                <a:latin typeface="Consolas"/>
                <a:cs typeface="Consolas"/>
              </a:rPr>
              <a:t>CASE</a:t>
            </a:r>
            <a:r>
              <a:rPr sz="1500" spc="-60" dirty="0">
                <a:solidFill>
                  <a:srgbClr val="BB9F87"/>
                </a:solidFill>
                <a:latin typeface="Consolas"/>
                <a:cs typeface="Consolas"/>
              </a:rPr>
              <a:t> </a:t>
            </a:r>
            <a:r>
              <a:rPr sz="1500" spc="-10" dirty="0">
                <a:solidFill>
                  <a:srgbClr val="BB9F87"/>
                </a:solidFill>
                <a:latin typeface="Consolas"/>
                <a:cs typeface="Consolas"/>
              </a:rPr>
              <a:t>ServiceID</a:t>
            </a:r>
            <a:endParaRPr sz="1500" dirty="0">
              <a:latin typeface="Consolas"/>
              <a:cs typeface="Consolas"/>
            </a:endParaRPr>
          </a:p>
        </p:txBody>
      </p:sp>
      <p:graphicFrame>
        <p:nvGraphicFramePr>
          <p:cNvPr id="5" name="object 5"/>
          <p:cNvGraphicFramePr>
            <a:graphicFrameLocks noGrp="1"/>
          </p:cNvGraphicFramePr>
          <p:nvPr/>
        </p:nvGraphicFramePr>
        <p:xfrm>
          <a:off x="836930" y="5686042"/>
          <a:ext cx="6850378" cy="1459865"/>
        </p:xfrm>
        <a:graphic>
          <a:graphicData uri="http://schemas.openxmlformats.org/drawingml/2006/table">
            <a:tbl>
              <a:tblPr firstRow="1" bandRow="1">
                <a:tableStyleId>{2D5ABB26-0587-4C30-8999-92F81FD0307C}</a:tableStyleId>
              </a:tblPr>
              <a:tblGrid>
                <a:gridCol w="396240">
                  <a:extLst>
                    <a:ext uri="{9D8B030D-6E8A-4147-A177-3AD203B41FA5}">
                      <a16:colId xmlns:a16="http://schemas.microsoft.com/office/drawing/2014/main" val="20000"/>
                    </a:ext>
                  </a:extLst>
                </a:gridCol>
                <a:gridCol w="528954">
                  <a:extLst>
                    <a:ext uri="{9D8B030D-6E8A-4147-A177-3AD203B41FA5}">
                      <a16:colId xmlns:a16="http://schemas.microsoft.com/office/drawing/2014/main" val="20001"/>
                    </a:ext>
                  </a:extLst>
                </a:gridCol>
                <a:gridCol w="207009">
                  <a:extLst>
                    <a:ext uri="{9D8B030D-6E8A-4147-A177-3AD203B41FA5}">
                      <a16:colId xmlns:a16="http://schemas.microsoft.com/office/drawing/2014/main" val="20002"/>
                    </a:ext>
                  </a:extLst>
                </a:gridCol>
                <a:gridCol w="521970">
                  <a:extLst>
                    <a:ext uri="{9D8B030D-6E8A-4147-A177-3AD203B41FA5}">
                      <a16:colId xmlns:a16="http://schemas.microsoft.com/office/drawing/2014/main" val="20003"/>
                    </a:ext>
                  </a:extLst>
                </a:gridCol>
                <a:gridCol w="5196205">
                  <a:extLst>
                    <a:ext uri="{9D8B030D-6E8A-4147-A177-3AD203B41FA5}">
                      <a16:colId xmlns:a16="http://schemas.microsoft.com/office/drawing/2014/main" val="20004"/>
                    </a:ext>
                  </a:extLst>
                </a:gridCol>
              </a:tblGrid>
              <a:tr h="253365">
                <a:tc rowSpan="4">
                  <a:txBody>
                    <a:bodyPr/>
                    <a:lstStyle/>
                    <a:p>
                      <a:pPr>
                        <a:lnSpc>
                          <a:spcPct val="100000"/>
                        </a:lnSpc>
                      </a:pPr>
                      <a:endParaRPr sz="1600">
                        <a:latin typeface="Times New Roman"/>
                        <a:cs typeface="Times New Roman"/>
                      </a:endParaRPr>
                    </a:p>
                  </a:txBody>
                  <a:tcPr marL="0" marR="0" marT="0" marB="0"/>
                </a:tc>
                <a:tc>
                  <a:txBody>
                    <a:bodyPr/>
                    <a:lstStyle/>
                    <a:p>
                      <a:pPr marL="6985" algn="ctr">
                        <a:lnSpc>
                          <a:spcPts val="1415"/>
                        </a:lnSpc>
                      </a:pPr>
                      <a:r>
                        <a:rPr sz="1500" spc="-20" dirty="0">
                          <a:solidFill>
                            <a:srgbClr val="BB9F87"/>
                          </a:solidFill>
                          <a:latin typeface="Consolas"/>
                          <a:cs typeface="Consolas"/>
                        </a:rPr>
                        <a:t>WHEN</a:t>
                      </a:r>
                      <a:endParaRPr sz="1500">
                        <a:latin typeface="Consolas"/>
                        <a:cs typeface="Consolas"/>
                      </a:endParaRPr>
                    </a:p>
                  </a:txBody>
                  <a:tcPr marL="0" marR="0" marT="0" marB="0"/>
                </a:tc>
                <a:tc>
                  <a:txBody>
                    <a:bodyPr/>
                    <a:lstStyle/>
                    <a:p>
                      <a:pPr algn="ctr">
                        <a:lnSpc>
                          <a:spcPts val="1415"/>
                        </a:lnSpc>
                      </a:pPr>
                      <a:r>
                        <a:rPr sz="1500" spc="-50" dirty="0">
                          <a:solidFill>
                            <a:srgbClr val="BB9F87"/>
                          </a:solidFill>
                          <a:latin typeface="Consolas"/>
                          <a:cs typeface="Consolas"/>
                        </a:rPr>
                        <a:t>1</a:t>
                      </a:r>
                      <a:endParaRPr sz="1500">
                        <a:latin typeface="Consolas"/>
                        <a:cs typeface="Consolas"/>
                      </a:endParaRPr>
                    </a:p>
                  </a:txBody>
                  <a:tcPr marL="0" marR="0" marT="0" marB="0"/>
                </a:tc>
                <a:tc>
                  <a:txBody>
                    <a:bodyPr/>
                    <a:lstStyle/>
                    <a:p>
                      <a:pPr marL="635" algn="ctr">
                        <a:lnSpc>
                          <a:spcPts val="1415"/>
                        </a:lnSpc>
                      </a:pPr>
                      <a:r>
                        <a:rPr sz="1500" spc="-20" dirty="0">
                          <a:solidFill>
                            <a:srgbClr val="BB9F87"/>
                          </a:solidFill>
                          <a:latin typeface="Consolas"/>
                          <a:cs typeface="Consolas"/>
                        </a:rPr>
                        <a:t>THEN</a:t>
                      </a:r>
                      <a:endParaRPr sz="1500">
                        <a:latin typeface="Consolas"/>
                        <a:cs typeface="Consolas"/>
                      </a:endParaRPr>
                    </a:p>
                  </a:txBody>
                  <a:tcPr marL="0" marR="0" marT="0" marB="0"/>
                </a:tc>
                <a:tc>
                  <a:txBody>
                    <a:bodyPr/>
                    <a:lstStyle/>
                    <a:p>
                      <a:pPr marL="50800">
                        <a:lnSpc>
                          <a:spcPts val="1415"/>
                        </a:lnSpc>
                      </a:pPr>
                      <a:r>
                        <a:rPr sz="1500" dirty="0">
                          <a:solidFill>
                            <a:srgbClr val="BB9F87"/>
                          </a:solidFill>
                          <a:latin typeface="Consolas"/>
                          <a:cs typeface="Consolas"/>
                        </a:rPr>
                        <a:t>“Provides</a:t>
                      </a:r>
                      <a:r>
                        <a:rPr sz="1500" spc="-70" dirty="0">
                          <a:solidFill>
                            <a:srgbClr val="BB9F87"/>
                          </a:solidFill>
                          <a:latin typeface="Consolas"/>
                          <a:cs typeface="Consolas"/>
                        </a:rPr>
                        <a:t> </a:t>
                      </a:r>
                      <a:r>
                        <a:rPr sz="1500" dirty="0">
                          <a:solidFill>
                            <a:srgbClr val="BB9F87"/>
                          </a:solidFill>
                          <a:latin typeface="Consolas"/>
                          <a:cs typeface="Consolas"/>
                        </a:rPr>
                        <a:t>personal,</a:t>
                      </a:r>
                      <a:r>
                        <a:rPr sz="1500" spc="-75" dirty="0">
                          <a:solidFill>
                            <a:srgbClr val="BB9F87"/>
                          </a:solidFill>
                          <a:latin typeface="Consolas"/>
                          <a:cs typeface="Consolas"/>
                        </a:rPr>
                        <a:t> </a:t>
                      </a:r>
                      <a:r>
                        <a:rPr sz="1500" dirty="0">
                          <a:solidFill>
                            <a:srgbClr val="BB9F87"/>
                          </a:solidFill>
                          <a:latin typeface="Consolas"/>
                          <a:cs typeface="Consolas"/>
                        </a:rPr>
                        <a:t>home,</a:t>
                      </a:r>
                      <a:r>
                        <a:rPr sz="1500" spc="-95" dirty="0">
                          <a:solidFill>
                            <a:srgbClr val="BB9F87"/>
                          </a:solidFill>
                          <a:latin typeface="Consolas"/>
                          <a:cs typeface="Consolas"/>
                        </a:rPr>
                        <a:t> </a:t>
                      </a:r>
                      <a:r>
                        <a:rPr sz="1500" dirty="0">
                          <a:solidFill>
                            <a:srgbClr val="BB9F87"/>
                          </a:solidFill>
                          <a:latin typeface="Consolas"/>
                          <a:cs typeface="Consolas"/>
                        </a:rPr>
                        <a:t>and</a:t>
                      </a:r>
                      <a:r>
                        <a:rPr sz="1500" spc="-95" dirty="0">
                          <a:solidFill>
                            <a:srgbClr val="BB9F87"/>
                          </a:solidFill>
                          <a:latin typeface="Consolas"/>
                          <a:cs typeface="Consolas"/>
                        </a:rPr>
                        <a:t> </a:t>
                      </a:r>
                      <a:r>
                        <a:rPr sz="1500" dirty="0">
                          <a:solidFill>
                            <a:srgbClr val="BB9F87"/>
                          </a:solidFill>
                          <a:latin typeface="Consolas"/>
                          <a:cs typeface="Consolas"/>
                        </a:rPr>
                        <a:t>business</a:t>
                      </a:r>
                      <a:r>
                        <a:rPr sz="1500" spc="-85" dirty="0">
                          <a:solidFill>
                            <a:srgbClr val="BB9F87"/>
                          </a:solidFill>
                          <a:latin typeface="Consolas"/>
                          <a:cs typeface="Consolas"/>
                        </a:rPr>
                        <a:t> </a:t>
                      </a:r>
                      <a:r>
                        <a:rPr sz="1500" spc="-10" dirty="0">
                          <a:solidFill>
                            <a:srgbClr val="BB9F87"/>
                          </a:solidFill>
                          <a:latin typeface="Consolas"/>
                          <a:cs typeface="Consolas"/>
                        </a:rPr>
                        <a:t>loans.”</a:t>
                      </a:r>
                      <a:endParaRPr sz="1500">
                        <a:latin typeface="Consolas"/>
                        <a:cs typeface="Consolas"/>
                      </a:endParaRPr>
                    </a:p>
                  </a:txBody>
                  <a:tcPr marL="0" marR="0" marT="0" marB="0"/>
                </a:tc>
                <a:extLst>
                  <a:ext uri="{0D108BD9-81ED-4DB2-BD59-A6C34878D82A}">
                    <a16:rowId xmlns:a16="http://schemas.microsoft.com/office/drawing/2014/main" val="10000"/>
                  </a:ext>
                </a:extLst>
              </a:tr>
              <a:tr h="317500">
                <a:tc vMerge="1">
                  <a:txBody>
                    <a:bodyPr/>
                    <a:lstStyle/>
                    <a:p>
                      <a:endParaRPr/>
                    </a:p>
                  </a:txBody>
                  <a:tcPr marL="0" marR="0" marT="0" marB="0"/>
                </a:tc>
                <a:tc>
                  <a:txBody>
                    <a:bodyPr/>
                    <a:lstStyle/>
                    <a:p>
                      <a:pPr marL="6985" algn="ctr">
                        <a:lnSpc>
                          <a:spcPct val="100000"/>
                        </a:lnSpc>
                        <a:spcBef>
                          <a:spcPts val="110"/>
                        </a:spcBef>
                      </a:pPr>
                      <a:r>
                        <a:rPr sz="1500" spc="-20" dirty="0">
                          <a:solidFill>
                            <a:srgbClr val="BB9F87"/>
                          </a:solidFill>
                          <a:latin typeface="Consolas"/>
                          <a:cs typeface="Consolas"/>
                        </a:rPr>
                        <a:t>WHEN</a:t>
                      </a:r>
                      <a:endParaRPr sz="1500">
                        <a:latin typeface="Consolas"/>
                        <a:cs typeface="Consolas"/>
                      </a:endParaRPr>
                    </a:p>
                  </a:txBody>
                  <a:tcPr marL="0" marR="0" marT="13970" marB="0"/>
                </a:tc>
                <a:tc>
                  <a:txBody>
                    <a:bodyPr/>
                    <a:lstStyle/>
                    <a:p>
                      <a:pPr algn="ctr">
                        <a:lnSpc>
                          <a:spcPct val="100000"/>
                        </a:lnSpc>
                        <a:spcBef>
                          <a:spcPts val="110"/>
                        </a:spcBef>
                      </a:pPr>
                      <a:r>
                        <a:rPr sz="1500" spc="-50" dirty="0">
                          <a:solidFill>
                            <a:srgbClr val="BB9F87"/>
                          </a:solidFill>
                          <a:latin typeface="Consolas"/>
                          <a:cs typeface="Consolas"/>
                        </a:rPr>
                        <a:t>2</a:t>
                      </a:r>
                      <a:endParaRPr sz="1500">
                        <a:latin typeface="Consolas"/>
                        <a:cs typeface="Consolas"/>
                      </a:endParaRPr>
                    </a:p>
                  </a:txBody>
                  <a:tcPr marL="0" marR="0" marT="13970" marB="0"/>
                </a:tc>
                <a:tc>
                  <a:txBody>
                    <a:bodyPr/>
                    <a:lstStyle/>
                    <a:p>
                      <a:pPr marL="635" algn="ctr">
                        <a:lnSpc>
                          <a:spcPct val="100000"/>
                        </a:lnSpc>
                        <a:spcBef>
                          <a:spcPts val="110"/>
                        </a:spcBef>
                      </a:pPr>
                      <a:r>
                        <a:rPr sz="1500" spc="-20" dirty="0">
                          <a:solidFill>
                            <a:srgbClr val="BB9F87"/>
                          </a:solidFill>
                          <a:latin typeface="Consolas"/>
                          <a:cs typeface="Consolas"/>
                        </a:rPr>
                        <a:t>THEN</a:t>
                      </a:r>
                      <a:endParaRPr sz="1500">
                        <a:latin typeface="Consolas"/>
                        <a:cs typeface="Consolas"/>
                      </a:endParaRPr>
                    </a:p>
                  </a:txBody>
                  <a:tcPr marL="0" marR="0" marT="13970" marB="0"/>
                </a:tc>
                <a:tc>
                  <a:txBody>
                    <a:bodyPr/>
                    <a:lstStyle/>
                    <a:p>
                      <a:pPr marL="50800">
                        <a:lnSpc>
                          <a:spcPct val="100000"/>
                        </a:lnSpc>
                        <a:spcBef>
                          <a:spcPts val="110"/>
                        </a:spcBef>
                      </a:pPr>
                      <a:r>
                        <a:rPr sz="1500" dirty="0">
                          <a:solidFill>
                            <a:srgbClr val="BB9F87"/>
                          </a:solidFill>
                          <a:latin typeface="Consolas"/>
                          <a:cs typeface="Consolas"/>
                        </a:rPr>
                        <a:t>“Secure</a:t>
                      </a:r>
                      <a:r>
                        <a:rPr sz="1500" spc="-55" dirty="0">
                          <a:solidFill>
                            <a:srgbClr val="BB9F87"/>
                          </a:solidFill>
                          <a:latin typeface="Consolas"/>
                          <a:cs typeface="Consolas"/>
                        </a:rPr>
                        <a:t> </a:t>
                      </a:r>
                      <a:r>
                        <a:rPr sz="1500" spc="-20" dirty="0">
                          <a:solidFill>
                            <a:srgbClr val="BB9F87"/>
                          </a:solidFill>
                          <a:latin typeface="Consolas"/>
                          <a:cs typeface="Consolas"/>
                        </a:rPr>
                        <a:t>internet-</a:t>
                      </a:r>
                      <a:r>
                        <a:rPr sz="1500" dirty="0">
                          <a:solidFill>
                            <a:srgbClr val="BB9F87"/>
                          </a:solidFill>
                          <a:latin typeface="Consolas"/>
                          <a:cs typeface="Consolas"/>
                        </a:rPr>
                        <a:t>based</a:t>
                      </a:r>
                      <a:r>
                        <a:rPr sz="1500" spc="-45" dirty="0">
                          <a:solidFill>
                            <a:srgbClr val="BB9F87"/>
                          </a:solidFill>
                          <a:latin typeface="Consolas"/>
                          <a:cs typeface="Consolas"/>
                        </a:rPr>
                        <a:t> </a:t>
                      </a:r>
                      <a:r>
                        <a:rPr sz="1500" dirty="0">
                          <a:solidFill>
                            <a:srgbClr val="BB9F87"/>
                          </a:solidFill>
                          <a:latin typeface="Consolas"/>
                          <a:cs typeface="Consolas"/>
                        </a:rPr>
                        <a:t>banking</a:t>
                      </a:r>
                      <a:r>
                        <a:rPr sz="1500" spc="-55" dirty="0">
                          <a:solidFill>
                            <a:srgbClr val="BB9F87"/>
                          </a:solidFill>
                          <a:latin typeface="Consolas"/>
                          <a:cs typeface="Consolas"/>
                        </a:rPr>
                        <a:t> </a:t>
                      </a:r>
                      <a:r>
                        <a:rPr sz="1500" spc="-10" dirty="0">
                          <a:solidFill>
                            <a:srgbClr val="BB9F87"/>
                          </a:solidFill>
                          <a:latin typeface="Consolas"/>
                          <a:cs typeface="Consolas"/>
                        </a:rPr>
                        <a:t>services.”</a:t>
                      </a:r>
                      <a:endParaRPr sz="1500">
                        <a:latin typeface="Consolas"/>
                        <a:cs typeface="Consolas"/>
                      </a:endParaRPr>
                    </a:p>
                  </a:txBody>
                  <a:tcPr marL="0" marR="0" marT="13970" marB="0"/>
                </a:tc>
                <a:extLst>
                  <a:ext uri="{0D108BD9-81ED-4DB2-BD59-A6C34878D82A}">
                    <a16:rowId xmlns:a16="http://schemas.microsoft.com/office/drawing/2014/main" val="10001"/>
                  </a:ext>
                </a:extLst>
              </a:tr>
              <a:tr h="318135">
                <a:tc vMerge="1">
                  <a:txBody>
                    <a:bodyPr/>
                    <a:lstStyle/>
                    <a:p>
                      <a:endParaRPr/>
                    </a:p>
                  </a:txBody>
                  <a:tcPr marL="0" marR="0" marT="0" marB="0"/>
                </a:tc>
                <a:tc>
                  <a:txBody>
                    <a:bodyPr/>
                    <a:lstStyle/>
                    <a:p>
                      <a:pPr marL="6985" algn="ctr">
                        <a:lnSpc>
                          <a:spcPct val="100000"/>
                        </a:lnSpc>
                        <a:spcBef>
                          <a:spcPts val="114"/>
                        </a:spcBef>
                      </a:pPr>
                      <a:r>
                        <a:rPr sz="1500" spc="-20" dirty="0">
                          <a:solidFill>
                            <a:srgbClr val="BB9F87"/>
                          </a:solidFill>
                          <a:latin typeface="Consolas"/>
                          <a:cs typeface="Consolas"/>
                        </a:rPr>
                        <a:t>WHEN</a:t>
                      </a:r>
                      <a:endParaRPr sz="1500">
                        <a:latin typeface="Consolas"/>
                        <a:cs typeface="Consolas"/>
                      </a:endParaRPr>
                    </a:p>
                  </a:txBody>
                  <a:tcPr marL="0" marR="0" marT="14604" marB="0"/>
                </a:tc>
                <a:tc>
                  <a:txBody>
                    <a:bodyPr/>
                    <a:lstStyle/>
                    <a:p>
                      <a:pPr algn="ctr">
                        <a:lnSpc>
                          <a:spcPct val="100000"/>
                        </a:lnSpc>
                        <a:spcBef>
                          <a:spcPts val="114"/>
                        </a:spcBef>
                      </a:pPr>
                      <a:r>
                        <a:rPr sz="1500" spc="-50" dirty="0">
                          <a:solidFill>
                            <a:srgbClr val="BB9F87"/>
                          </a:solidFill>
                          <a:latin typeface="Consolas"/>
                          <a:cs typeface="Consolas"/>
                        </a:rPr>
                        <a:t>3</a:t>
                      </a:r>
                      <a:endParaRPr sz="1500">
                        <a:latin typeface="Consolas"/>
                        <a:cs typeface="Consolas"/>
                      </a:endParaRPr>
                    </a:p>
                  </a:txBody>
                  <a:tcPr marL="0" marR="0" marT="14604" marB="0"/>
                </a:tc>
                <a:tc>
                  <a:txBody>
                    <a:bodyPr/>
                    <a:lstStyle/>
                    <a:p>
                      <a:pPr algn="ctr">
                        <a:lnSpc>
                          <a:spcPct val="100000"/>
                        </a:lnSpc>
                        <a:spcBef>
                          <a:spcPts val="114"/>
                        </a:spcBef>
                      </a:pPr>
                      <a:r>
                        <a:rPr sz="1500" spc="-20" dirty="0">
                          <a:solidFill>
                            <a:srgbClr val="BB9F87"/>
                          </a:solidFill>
                          <a:latin typeface="Consolas"/>
                          <a:cs typeface="Consolas"/>
                        </a:rPr>
                        <a:t>THEN</a:t>
                      </a:r>
                      <a:endParaRPr sz="1500">
                        <a:latin typeface="Consolas"/>
                        <a:cs typeface="Consolas"/>
                      </a:endParaRPr>
                    </a:p>
                  </a:txBody>
                  <a:tcPr marL="0" marR="0" marT="14604" marB="0"/>
                </a:tc>
                <a:tc>
                  <a:txBody>
                    <a:bodyPr/>
                    <a:lstStyle/>
                    <a:p>
                      <a:pPr marL="52705">
                        <a:lnSpc>
                          <a:spcPct val="100000"/>
                        </a:lnSpc>
                        <a:spcBef>
                          <a:spcPts val="114"/>
                        </a:spcBef>
                      </a:pPr>
                      <a:r>
                        <a:rPr sz="1500" dirty="0">
                          <a:solidFill>
                            <a:srgbClr val="BB9F87"/>
                          </a:solidFill>
                          <a:latin typeface="Consolas"/>
                          <a:cs typeface="Consolas"/>
                        </a:rPr>
                        <a:t>“Accounts</a:t>
                      </a:r>
                      <a:r>
                        <a:rPr sz="1500" spc="-60" dirty="0">
                          <a:solidFill>
                            <a:srgbClr val="BB9F87"/>
                          </a:solidFill>
                          <a:latin typeface="Consolas"/>
                          <a:cs typeface="Consolas"/>
                        </a:rPr>
                        <a:t> </a:t>
                      </a:r>
                      <a:r>
                        <a:rPr sz="1500" dirty="0">
                          <a:solidFill>
                            <a:srgbClr val="BB9F87"/>
                          </a:solidFill>
                          <a:latin typeface="Consolas"/>
                          <a:cs typeface="Consolas"/>
                        </a:rPr>
                        <a:t>for</a:t>
                      </a:r>
                      <a:r>
                        <a:rPr sz="1500" spc="-65" dirty="0">
                          <a:solidFill>
                            <a:srgbClr val="BB9F87"/>
                          </a:solidFill>
                          <a:latin typeface="Consolas"/>
                          <a:cs typeface="Consolas"/>
                        </a:rPr>
                        <a:t> </a:t>
                      </a:r>
                      <a:r>
                        <a:rPr sz="1500" dirty="0">
                          <a:solidFill>
                            <a:srgbClr val="BB9F87"/>
                          </a:solidFill>
                          <a:latin typeface="Consolas"/>
                          <a:cs typeface="Consolas"/>
                        </a:rPr>
                        <a:t>saving</a:t>
                      </a:r>
                      <a:r>
                        <a:rPr sz="1500" spc="-75" dirty="0">
                          <a:solidFill>
                            <a:srgbClr val="BB9F87"/>
                          </a:solidFill>
                          <a:latin typeface="Consolas"/>
                          <a:cs typeface="Consolas"/>
                        </a:rPr>
                        <a:t> </a:t>
                      </a:r>
                      <a:r>
                        <a:rPr sz="1500" dirty="0">
                          <a:solidFill>
                            <a:srgbClr val="BB9F87"/>
                          </a:solidFill>
                          <a:latin typeface="Consolas"/>
                          <a:cs typeface="Consolas"/>
                        </a:rPr>
                        <a:t>money</a:t>
                      </a:r>
                      <a:r>
                        <a:rPr sz="1500" spc="-80" dirty="0">
                          <a:solidFill>
                            <a:srgbClr val="BB9F87"/>
                          </a:solidFill>
                          <a:latin typeface="Consolas"/>
                          <a:cs typeface="Consolas"/>
                        </a:rPr>
                        <a:t> </a:t>
                      </a:r>
                      <a:r>
                        <a:rPr sz="1500" dirty="0">
                          <a:solidFill>
                            <a:srgbClr val="BB9F87"/>
                          </a:solidFill>
                          <a:latin typeface="Consolas"/>
                          <a:cs typeface="Consolas"/>
                        </a:rPr>
                        <a:t>with</a:t>
                      </a:r>
                      <a:r>
                        <a:rPr sz="1500" spc="-75" dirty="0">
                          <a:solidFill>
                            <a:srgbClr val="BB9F87"/>
                          </a:solidFill>
                          <a:latin typeface="Consolas"/>
                          <a:cs typeface="Consolas"/>
                        </a:rPr>
                        <a:t> </a:t>
                      </a:r>
                      <a:r>
                        <a:rPr sz="1500" spc="-10" dirty="0">
                          <a:solidFill>
                            <a:srgbClr val="BB9F87"/>
                          </a:solidFill>
                          <a:latin typeface="Consolas"/>
                          <a:cs typeface="Consolas"/>
                        </a:rPr>
                        <a:t>interest.”</a:t>
                      </a:r>
                      <a:endParaRPr sz="1500">
                        <a:latin typeface="Consolas"/>
                        <a:cs typeface="Consolas"/>
                      </a:endParaRPr>
                    </a:p>
                  </a:txBody>
                  <a:tcPr marL="0" marR="0" marT="14604" marB="0"/>
                </a:tc>
                <a:extLst>
                  <a:ext uri="{0D108BD9-81ED-4DB2-BD59-A6C34878D82A}">
                    <a16:rowId xmlns:a16="http://schemas.microsoft.com/office/drawing/2014/main" val="10002"/>
                  </a:ext>
                </a:extLst>
              </a:tr>
              <a:tr h="317500">
                <a:tc vMerge="1">
                  <a:txBody>
                    <a:bodyPr/>
                    <a:lstStyle/>
                    <a:p>
                      <a:endParaRPr/>
                    </a:p>
                  </a:txBody>
                  <a:tcPr marL="0" marR="0" marT="0" marB="0"/>
                </a:tc>
                <a:tc>
                  <a:txBody>
                    <a:bodyPr/>
                    <a:lstStyle/>
                    <a:p>
                      <a:pPr marL="6985" algn="ctr">
                        <a:lnSpc>
                          <a:spcPct val="100000"/>
                        </a:lnSpc>
                        <a:spcBef>
                          <a:spcPts val="114"/>
                        </a:spcBef>
                      </a:pPr>
                      <a:r>
                        <a:rPr sz="1500" spc="-20" dirty="0">
                          <a:solidFill>
                            <a:srgbClr val="BB9F87"/>
                          </a:solidFill>
                          <a:latin typeface="Consolas"/>
                          <a:cs typeface="Consolas"/>
                        </a:rPr>
                        <a:t>WHEN</a:t>
                      </a:r>
                      <a:endParaRPr sz="1500">
                        <a:latin typeface="Consolas"/>
                        <a:cs typeface="Consolas"/>
                      </a:endParaRPr>
                    </a:p>
                  </a:txBody>
                  <a:tcPr marL="0" marR="0" marT="14604" marB="0"/>
                </a:tc>
                <a:tc>
                  <a:txBody>
                    <a:bodyPr/>
                    <a:lstStyle/>
                    <a:p>
                      <a:pPr algn="ctr">
                        <a:lnSpc>
                          <a:spcPct val="100000"/>
                        </a:lnSpc>
                        <a:spcBef>
                          <a:spcPts val="114"/>
                        </a:spcBef>
                      </a:pPr>
                      <a:r>
                        <a:rPr sz="1500" spc="-50" dirty="0">
                          <a:solidFill>
                            <a:srgbClr val="BB9F87"/>
                          </a:solidFill>
                          <a:latin typeface="Consolas"/>
                          <a:cs typeface="Consolas"/>
                        </a:rPr>
                        <a:t>4</a:t>
                      </a:r>
                      <a:endParaRPr sz="1500">
                        <a:latin typeface="Consolas"/>
                        <a:cs typeface="Consolas"/>
                      </a:endParaRPr>
                    </a:p>
                  </a:txBody>
                  <a:tcPr marL="0" marR="0" marT="14604" marB="0"/>
                </a:tc>
                <a:tc>
                  <a:txBody>
                    <a:bodyPr/>
                    <a:lstStyle/>
                    <a:p>
                      <a:pPr marL="635" algn="ctr">
                        <a:lnSpc>
                          <a:spcPct val="100000"/>
                        </a:lnSpc>
                        <a:spcBef>
                          <a:spcPts val="114"/>
                        </a:spcBef>
                      </a:pPr>
                      <a:r>
                        <a:rPr sz="1500" spc="-20" dirty="0">
                          <a:solidFill>
                            <a:srgbClr val="BB9F87"/>
                          </a:solidFill>
                          <a:latin typeface="Consolas"/>
                          <a:cs typeface="Consolas"/>
                        </a:rPr>
                        <a:t>THEN</a:t>
                      </a:r>
                      <a:endParaRPr sz="1500">
                        <a:latin typeface="Consolas"/>
                        <a:cs typeface="Consolas"/>
                      </a:endParaRPr>
                    </a:p>
                  </a:txBody>
                  <a:tcPr marL="0" marR="0" marT="14604" marB="0"/>
                </a:tc>
                <a:tc>
                  <a:txBody>
                    <a:bodyPr/>
                    <a:lstStyle/>
                    <a:p>
                      <a:pPr marL="52705">
                        <a:lnSpc>
                          <a:spcPct val="100000"/>
                        </a:lnSpc>
                        <a:spcBef>
                          <a:spcPts val="114"/>
                        </a:spcBef>
                      </a:pPr>
                      <a:r>
                        <a:rPr sz="1500" spc="-20" dirty="0">
                          <a:solidFill>
                            <a:srgbClr val="BB9F87"/>
                          </a:solidFill>
                          <a:latin typeface="Consolas"/>
                          <a:cs typeface="Consolas"/>
                        </a:rPr>
                        <a:t>“Fixed-</a:t>
                      </a:r>
                      <a:r>
                        <a:rPr sz="1500" dirty="0">
                          <a:solidFill>
                            <a:srgbClr val="BB9F87"/>
                          </a:solidFill>
                          <a:latin typeface="Consolas"/>
                          <a:cs typeface="Consolas"/>
                        </a:rPr>
                        <a:t>term</a:t>
                      </a:r>
                      <a:r>
                        <a:rPr sz="1500" spc="-85" dirty="0">
                          <a:solidFill>
                            <a:srgbClr val="BB9F87"/>
                          </a:solidFill>
                          <a:latin typeface="Consolas"/>
                          <a:cs typeface="Consolas"/>
                        </a:rPr>
                        <a:t> </a:t>
                      </a:r>
                      <a:r>
                        <a:rPr sz="1500" dirty="0">
                          <a:solidFill>
                            <a:srgbClr val="BB9F87"/>
                          </a:solidFill>
                          <a:latin typeface="Consolas"/>
                          <a:cs typeface="Consolas"/>
                        </a:rPr>
                        <a:t>deposits</a:t>
                      </a:r>
                      <a:r>
                        <a:rPr sz="1500" spc="-75" dirty="0">
                          <a:solidFill>
                            <a:srgbClr val="BB9F87"/>
                          </a:solidFill>
                          <a:latin typeface="Consolas"/>
                          <a:cs typeface="Consolas"/>
                        </a:rPr>
                        <a:t> </a:t>
                      </a:r>
                      <a:r>
                        <a:rPr sz="1500" dirty="0">
                          <a:solidFill>
                            <a:srgbClr val="BB9F87"/>
                          </a:solidFill>
                          <a:latin typeface="Consolas"/>
                          <a:cs typeface="Consolas"/>
                        </a:rPr>
                        <a:t>with</a:t>
                      </a:r>
                      <a:r>
                        <a:rPr sz="1500" spc="-65" dirty="0">
                          <a:solidFill>
                            <a:srgbClr val="BB9F87"/>
                          </a:solidFill>
                          <a:latin typeface="Consolas"/>
                          <a:cs typeface="Consolas"/>
                        </a:rPr>
                        <a:t> </a:t>
                      </a:r>
                      <a:r>
                        <a:rPr sz="1500" dirty="0">
                          <a:solidFill>
                            <a:srgbClr val="BB9F87"/>
                          </a:solidFill>
                          <a:latin typeface="Consolas"/>
                          <a:cs typeface="Consolas"/>
                        </a:rPr>
                        <a:t>higher</a:t>
                      </a:r>
                      <a:r>
                        <a:rPr sz="1500" spc="-60" dirty="0">
                          <a:solidFill>
                            <a:srgbClr val="BB9F87"/>
                          </a:solidFill>
                          <a:latin typeface="Consolas"/>
                          <a:cs typeface="Consolas"/>
                        </a:rPr>
                        <a:t> </a:t>
                      </a:r>
                      <a:r>
                        <a:rPr sz="1500" dirty="0">
                          <a:solidFill>
                            <a:srgbClr val="BB9F87"/>
                          </a:solidFill>
                          <a:latin typeface="Consolas"/>
                          <a:cs typeface="Consolas"/>
                        </a:rPr>
                        <a:t>interest</a:t>
                      </a:r>
                      <a:r>
                        <a:rPr sz="1500" spc="-55" dirty="0">
                          <a:solidFill>
                            <a:srgbClr val="BB9F87"/>
                          </a:solidFill>
                          <a:latin typeface="Consolas"/>
                          <a:cs typeface="Consolas"/>
                        </a:rPr>
                        <a:t> </a:t>
                      </a:r>
                      <a:r>
                        <a:rPr sz="1500" spc="-10" dirty="0">
                          <a:solidFill>
                            <a:srgbClr val="BB9F87"/>
                          </a:solidFill>
                          <a:latin typeface="Consolas"/>
                          <a:cs typeface="Consolas"/>
                        </a:rPr>
                        <a:t>rates.”</a:t>
                      </a:r>
                      <a:endParaRPr sz="1500">
                        <a:latin typeface="Consolas"/>
                        <a:cs typeface="Consolas"/>
                      </a:endParaRPr>
                    </a:p>
                  </a:txBody>
                  <a:tcPr marL="0" marR="0" marT="14604" marB="0"/>
                </a:tc>
                <a:extLst>
                  <a:ext uri="{0D108BD9-81ED-4DB2-BD59-A6C34878D82A}">
                    <a16:rowId xmlns:a16="http://schemas.microsoft.com/office/drawing/2014/main" val="10003"/>
                  </a:ext>
                </a:extLst>
              </a:tr>
              <a:tr h="253365">
                <a:tc>
                  <a:txBody>
                    <a:bodyPr/>
                    <a:lstStyle/>
                    <a:p>
                      <a:pPr marL="31750">
                        <a:lnSpc>
                          <a:spcPts val="1785"/>
                        </a:lnSpc>
                        <a:spcBef>
                          <a:spcPts val="110"/>
                        </a:spcBef>
                      </a:pPr>
                      <a:r>
                        <a:rPr sz="1500" spc="-25" dirty="0">
                          <a:solidFill>
                            <a:srgbClr val="BB9F87"/>
                          </a:solidFill>
                          <a:latin typeface="Consolas"/>
                          <a:cs typeface="Consolas"/>
                        </a:rPr>
                        <a:t>END</a:t>
                      </a:r>
                      <a:endParaRPr sz="1500">
                        <a:latin typeface="Consolas"/>
                        <a:cs typeface="Consolas"/>
                      </a:endParaRPr>
                    </a:p>
                  </a:txBody>
                  <a:tcPr marL="0" marR="0" marT="1397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dirty="0">
                        <a:latin typeface="Times New Roman"/>
                        <a:cs typeface="Times New Roman"/>
                      </a:endParaRPr>
                    </a:p>
                  </a:txBody>
                  <a:tcPr marL="0" marR="0" marT="0" marB="0"/>
                </a:tc>
                <a:extLst>
                  <a:ext uri="{0D108BD9-81ED-4DB2-BD59-A6C34878D82A}">
                    <a16:rowId xmlns:a16="http://schemas.microsoft.com/office/drawing/2014/main" val="10004"/>
                  </a:ext>
                </a:extLst>
              </a:tr>
            </a:tbl>
          </a:graphicData>
        </a:graphic>
      </p:graphicFrame>
      <p:sp>
        <p:nvSpPr>
          <p:cNvPr id="6" name="object 6"/>
          <p:cNvSpPr txBox="1"/>
          <p:nvPr/>
        </p:nvSpPr>
        <p:spPr>
          <a:xfrm>
            <a:off x="855980" y="7214107"/>
            <a:ext cx="3157220"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BB9F87"/>
                </a:solidFill>
                <a:latin typeface="Consolas"/>
                <a:cs typeface="Consolas"/>
              </a:rPr>
              <a:t>WHERE</a:t>
            </a:r>
            <a:r>
              <a:rPr sz="1500" spc="-80" dirty="0">
                <a:solidFill>
                  <a:srgbClr val="BB9F87"/>
                </a:solidFill>
                <a:latin typeface="Consolas"/>
                <a:cs typeface="Consolas"/>
              </a:rPr>
              <a:t> </a:t>
            </a:r>
            <a:r>
              <a:rPr sz="1500" dirty="0">
                <a:solidFill>
                  <a:srgbClr val="BB9F87"/>
                </a:solidFill>
                <a:latin typeface="Consolas"/>
                <a:cs typeface="Consolas"/>
              </a:rPr>
              <a:t>ServiceID</a:t>
            </a:r>
            <a:r>
              <a:rPr sz="1500" spc="-50" dirty="0">
                <a:solidFill>
                  <a:srgbClr val="BB9F87"/>
                </a:solidFill>
                <a:latin typeface="Consolas"/>
                <a:cs typeface="Consolas"/>
              </a:rPr>
              <a:t> </a:t>
            </a:r>
            <a:r>
              <a:rPr sz="1500" dirty="0">
                <a:solidFill>
                  <a:srgbClr val="BB9F87"/>
                </a:solidFill>
                <a:latin typeface="Consolas"/>
                <a:cs typeface="Consolas"/>
              </a:rPr>
              <a:t>BETWEEN</a:t>
            </a:r>
            <a:r>
              <a:rPr sz="1500" spc="-60" dirty="0">
                <a:solidFill>
                  <a:srgbClr val="BB9F87"/>
                </a:solidFill>
                <a:latin typeface="Consolas"/>
                <a:cs typeface="Consolas"/>
              </a:rPr>
              <a:t> </a:t>
            </a:r>
            <a:r>
              <a:rPr sz="1500" dirty="0">
                <a:solidFill>
                  <a:srgbClr val="BB9F87"/>
                </a:solidFill>
                <a:latin typeface="Consolas"/>
                <a:cs typeface="Consolas"/>
              </a:rPr>
              <a:t>1</a:t>
            </a:r>
            <a:r>
              <a:rPr sz="1500" spc="-55" dirty="0">
                <a:solidFill>
                  <a:srgbClr val="BB9F87"/>
                </a:solidFill>
                <a:latin typeface="Consolas"/>
                <a:cs typeface="Consolas"/>
              </a:rPr>
              <a:t> </a:t>
            </a:r>
            <a:r>
              <a:rPr sz="1500" spc="-20" dirty="0">
                <a:solidFill>
                  <a:srgbClr val="BB9F87"/>
                </a:solidFill>
                <a:latin typeface="Consolas"/>
                <a:cs typeface="Consolas"/>
              </a:rPr>
              <a:t>AND;</a:t>
            </a:r>
            <a:endParaRPr sz="1500" dirty="0">
              <a:latin typeface="Consolas"/>
              <a:cs typeface="Consolas"/>
            </a:endParaRPr>
          </a:p>
        </p:txBody>
      </p:sp>
      <p:sp>
        <p:nvSpPr>
          <p:cNvPr id="7" name="Text 2">
            <a:extLst>
              <a:ext uri="{FF2B5EF4-FFF2-40B4-BE49-F238E27FC236}">
                <a16:creationId xmlns:a16="http://schemas.microsoft.com/office/drawing/2014/main" id="{3474D1AE-13B7-3EC8-E908-59074847A02E}"/>
              </a:ext>
            </a:extLst>
          </p:cNvPr>
          <p:cNvSpPr/>
          <p:nvPr/>
        </p:nvSpPr>
        <p:spPr>
          <a:xfrm>
            <a:off x="683378" y="1867073"/>
            <a:ext cx="13262372" cy="625554"/>
          </a:xfrm>
          <a:prstGeom prst="rect">
            <a:avLst/>
          </a:prstGeom>
          <a:noFill/>
          <a:ln/>
        </p:spPr>
        <p:txBody>
          <a:bodyPr wrap="square" lIns="0" tIns="0" rIns="0" bIns="0" rtlCol="0" anchor="t"/>
          <a:lstStyle/>
          <a:p>
            <a:pPr marL="0" indent="0" algn="l">
              <a:lnSpc>
                <a:spcPts val="2450"/>
              </a:lnSpc>
              <a:buNone/>
            </a:pPr>
            <a:r>
              <a:rPr lang="en-US" sz="2000" b="1" dirty="0">
                <a:solidFill>
                  <a:srgbClr val="BDA189"/>
                </a:solidFill>
                <a:latin typeface="Manrope" pitchFamily="34" charset="0"/>
                <a:ea typeface="Manrope" pitchFamily="34" charset="-122"/>
                <a:cs typeface="Manrope" pitchFamily="34" charset="-120"/>
              </a:rPr>
              <a:t>used to modify existing records in a table. It allows you to change the values of one or more columns for one or more rows that meet a specified condition</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4690" rIns="0" bIns="0" rtlCol="0">
            <a:spAutoFit/>
          </a:bodyPr>
          <a:lstStyle/>
          <a:p>
            <a:pPr marL="1363980">
              <a:lnSpc>
                <a:spcPct val="100000"/>
              </a:lnSpc>
              <a:spcBef>
                <a:spcPts val="105"/>
              </a:spcBef>
            </a:pPr>
            <a:r>
              <a:rPr sz="6150" b="1" spc="-45" dirty="0">
                <a:latin typeface="Prata" panose="00000500000000000000" pitchFamily="2" charset="0"/>
              </a:rPr>
              <a:t>BUSINESS</a:t>
            </a:r>
            <a:r>
              <a:rPr sz="6150" b="1" spc="-335" dirty="0">
                <a:latin typeface="Prata" panose="00000500000000000000" pitchFamily="2" charset="0"/>
              </a:rPr>
              <a:t> </a:t>
            </a:r>
            <a:r>
              <a:rPr sz="6150" b="1" spc="-30" dirty="0">
                <a:latin typeface="Prata" panose="00000500000000000000" pitchFamily="2" charset="0"/>
              </a:rPr>
              <a:t>ANALYSIS</a:t>
            </a:r>
            <a:endParaRPr sz="6150" dirty="0">
              <a:latin typeface="Prata" panose="00000500000000000000" pitchFamily="2" charset="0"/>
            </a:endParaRPr>
          </a:p>
        </p:txBody>
      </p:sp>
      <p:sp>
        <p:nvSpPr>
          <p:cNvPr id="10" name="Text 1">
            <a:extLst>
              <a:ext uri="{FF2B5EF4-FFF2-40B4-BE49-F238E27FC236}">
                <a16:creationId xmlns:a16="http://schemas.microsoft.com/office/drawing/2014/main" id="{60F4FE56-3812-85FF-E354-93D3C81FEDAD}"/>
              </a:ext>
            </a:extLst>
          </p:cNvPr>
          <p:cNvSpPr/>
          <p:nvPr/>
        </p:nvSpPr>
        <p:spPr>
          <a:xfrm>
            <a:off x="793790" y="3923705"/>
            <a:ext cx="13042821" cy="1814036"/>
          </a:xfrm>
          <a:prstGeom prst="rect">
            <a:avLst/>
          </a:prstGeom>
          <a:noFill/>
          <a:ln/>
        </p:spPr>
        <p:txBody>
          <a:bodyPr wrap="square" lIns="0" tIns="0" rIns="0" bIns="0" rtlCol="0" anchor="t"/>
          <a:lstStyle/>
          <a:p>
            <a:pPr marL="0" indent="0" algn="l">
              <a:lnSpc>
                <a:spcPts val="3550"/>
              </a:lnSpc>
              <a:buNone/>
            </a:pPr>
            <a:r>
              <a:rPr lang="en-US" sz="2000" dirty="0">
                <a:solidFill>
                  <a:srgbClr val="BDA189"/>
                </a:solidFill>
                <a:latin typeface="Manrope" pitchFamily="34" charset="0"/>
                <a:ea typeface="Manrope" pitchFamily="34" charset="-122"/>
                <a:cs typeface="Manrope" pitchFamily="34" charset="-120"/>
              </a:rPr>
              <a:t>Business analysis is a systematic approach to identifying business needs and finding technical solutions to business problems. It involves understanding the organization's goals, processes, and challenges, and then using that understanding to recommend improvements or solutions that can enhance efficiency, effectiveness, and overall performance.</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6215" rIns="0" bIns="0" rtlCol="0">
            <a:spAutoFit/>
          </a:bodyPr>
          <a:lstStyle/>
          <a:p>
            <a:pPr marL="12700">
              <a:lnSpc>
                <a:spcPct val="100000"/>
              </a:lnSpc>
              <a:spcBef>
                <a:spcPts val="105"/>
              </a:spcBef>
            </a:pPr>
            <a:r>
              <a:rPr sz="6150" b="1" spc="-105" dirty="0">
                <a:latin typeface="Prata" panose="00000500000000000000" pitchFamily="2" charset="0"/>
              </a:rPr>
              <a:t>WHY</a:t>
            </a:r>
            <a:r>
              <a:rPr sz="6150" b="1" spc="-365" dirty="0">
                <a:latin typeface="Prata" panose="00000500000000000000" pitchFamily="2" charset="0"/>
              </a:rPr>
              <a:t> </a:t>
            </a:r>
            <a:r>
              <a:rPr sz="6150" b="1" spc="-135" dirty="0">
                <a:latin typeface="Prata" panose="00000500000000000000" pitchFamily="2" charset="0"/>
              </a:rPr>
              <a:t>BUSINESS</a:t>
            </a:r>
            <a:r>
              <a:rPr sz="6150" b="1" spc="-335" dirty="0">
                <a:latin typeface="Prata" panose="00000500000000000000" pitchFamily="2" charset="0"/>
              </a:rPr>
              <a:t> </a:t>
            </a:r>
            <a:r>
              <a:rPr sz="6150" b="1" spc="-135" dirty="0">
                <a:latin typeface="Prata" panose="00000500000000000000" pitchFamily="2" charset="0"/>
              </a:rPr>
              <a:t>ANALYSIS</a:t>
            </a:r>
            <a:r>
              <a:rPr sz="6150" b="1" spc="-360" dirty="0">
                <a:latin typeface="Prata" panose="00000500000000000000" pitchFamily="2" charset="0"/>
              </a:rPr>
              <a:t> </a:t>
            </a:r>
            <a:r>
              <a:rPr sz="6150" b="1" spc="-50" dirty="0">
                <a:latin typeface="Prata" panose="00000500000000000000" pitchFamily="2" charset="0"/>
              </a:rPr>
              <a:t>?</a:t>
            </a:r>
            <a:endParaRPr sz="6150" dirty="0">
              <a:latin typeface="Prata" panose="00000500000000000000" pitchFamily="2" charset="0"/>
            </a:endParaRPr>
          </a:p>
        </p:txBody>
      </p:sp>
      <p:sp>
        <p:nvSpPr>
          <p:cNvPr id="6" name="Text 1">
            <a:extLst>
              <a:ext uri="{FF2B5EF4-FFF2-40B4-BE49-F238E27FC236}">
                <a16:creationId xmlns:a16="http://schemas.microsoft.com/office/drawing/2014/main" id="{EBC2E3AA-7507-6925-E342-87F73BD83976}"/>
              </a:ext>
            </a:extLst>
          </p:cNvPr>
          <p:cNvSpPr/>
          <p:nvPr/>
        </p:nvSpPr>
        <p:spPr>
          <a:xfrm>
            <a:off x="793790" y="3923705"/>
            <a:ext cx="13042821" cy="1814036"/>
          </a:xfrm>
          <a:prstGeom prst="rect">
            <a:avLst/>
          </a:prstGeom>
          <a:noFill/>
          <a:ln/>
        </p:spPr>
        <p:txBody>
          <a:bodyPr wrap="square" lIns="0" tIns="0" rIns="0" bIns="0" rtlCol="0" anchor="t"/>
          <a:lstStyle/>
          <a:p>
            <a:pPr marL="0" indent="0" algn="l">
              <a:lnSpc>
                <a:spcPts val="3550"/>
              </a:lnSpc>
              <a:buNone/>
            </a:pPr>
            <a:r>
              <a:rPr lang="en-US" sz="2000" dirty="0">
                <a:solidFill>
                  <a:srgbClr val="BDA189"/>
                </a:solidFill>
                <a:latin typeface="Manrope" pitchFamily="34" charset="0"/>
                <a:ea typeface="Manrope" pitchFamily="34" charset="-122"/>
                <a:cs typeface="Manrope" pitchFamily="34" charset="-120"/>
              </a:rPr>
              <a:t>Business analysis is a systematic approach to identifying business needs and finding technical solutions to business problems. It involves understanding the organization's goals, processes, and challenges, and then using that understanding to recommend improvements or solutions that can enhance efficiency, effectiveness, and overall performance.</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580" y="6351270"/>
            <a:ext cx="12779375" cy="1021715"/>
          </a:xfrm>
          <a:prstGeom prst="rect">
            <a:avLst/>
          </a:prstGeom>
        </p:spPr>
        <p:txBody>
          <a:bodyPr vert="horz" wrap="square" lIns="0" tIns="5080" rIns="0" bIns="0" rtlCol="0">
            <a:spAutoFit/>
          </a:bodyPr>
          <a:lstStyle/>
          <a:p>
            <a:pPr marL="12700" marR="5080">
              <a:lnSpc>
                <a:spcPts val="4000"/>
              </a:lnSpc>
              <a:spcBef>
                <a:spcPts val="40"/>
              </a:spcBef>
              <a:tabLst>
                <a:tab pos="1438910" algn="l"/>
                <a:tab pos="1762125" algn="l"/>
                <a:tab pos="2062480" algn="l"/>
                <a:tab pos="3889375" algn="l"/>
                <a:tab pos="4610735" algn="l"/>
                <a:tab pos="5351780" algn="l"/>
                <a:tab pos="5714365" algn="l"/>
                <a:tab pos="8658860" algn="l"/>
                <a:tab pos="9381490" algn="l"/>
                <a:tab pos="10841355" algn="l"/>
                <a:tab pos="12414250" algn="l"/>
              </a:tabLst>
            </a:pPr>
            <a:r>
              <a:rPr sz="3200" spc="-10" dirty="0">
                <a:solidFill>
                  <a:srgbClr val="F0D2B8"/>
                </a:solidFill>
                <a:latin typeface="Georgia"/>
                <a:cs typeface="Georgia"/>
              </a:rPr>
              <a:t>Insight</a:t>
            </a:r>
            <a:r>
              <a:rPr sz="3200" dirty="0">
                <a:solidFill>
                  <a:srgbClr val="F0D2B8"/>
                </a:solidFill>
                <a:latin typeface="Georgia"/>
                <a:cs typeface="Georgia"/>
              </a:rPr>
              <a:t>	</a:t>
            </a:r>
            <a:r>
              <a:rPr sz="3200" spc="-50" dirty="0">
                <a:solidFill>
                  <a:srgbClr val="F0D2B8"/>
                </a:solidFill>
                <a:latin typeface="Georgia"/>
                <a:cs typeface="Georgia"/>
              </a:rPr>
              <a:t>1</a:t>
            </a:r>
            <a:r>
              <a:rPr sz="3200" dirty="0">
                <a:solidFill>
                  <a:srgbClr val="F0D2B8"/>
                </a:solidFill>
                <a:latin typeface="Georgia"/>
                <a:cs typeface="Georgia"/>
              </a:rPr>
              <a:t>	</a:t>
            </a:r>
            <a:r>
              <a:rPr sz="3200" spc="-50" dirty="0">
                <a:solidFill>
                  <a:srgbClr val="F0D2B8"/>
                </a:solidFill>
                <a:latin typeface="Georgia"/>
                <a:cs typeface="Georgia"/>
              </a:rPr>
              <a:t>)</a:t>
            </a:r>
            <a:r>
              <a:rPr sz="3200" dirty="0">
                <a:solidFill>
                  <a:srgbClr val="F0D2B8"/>
                </a:solidFill>
                <a:latin typeface="Georgia"/>
                <a:cs typeface="Georgia"/>
              </a:rPr>
              <a:t>	</a:t>
            </a:r>
            <a:r>
              <a:rPr sz="3200" spc="-10" dirty="0">
                <a:solidFill>
                  <a:srgbClr val="F0D2B8"/>
                </a:solidFill>
                <a:latin typeface="Georgia"/>
                <a:cs typeface="Georgia"/>
              </a:rPr>
              <a:t>Retrieves</a:t>
            </a:r>
            <a:r>
              <a:rPr sz="3200" dirty="0">
                <a:solidFill>
                  <a:srgbClr val="F0D2B8"/>
                </a:solidFill>
                <a:latin typeface="Georgia"/>
                <a:cs typeface="Georgia"/>
              </a:rPr>
              <a:t>	</a:t>
            </a:r>
            <a:r>
              <a:rPr sz="3200" spc="-25" dirty="0">
                <a:solidFill>
                  <a:srgbClr val="F0D2B8"/>
                </a:solidFill>
                <a:latin typeface="Georgia"/>
                <a:cs typeface="Georgia"/>
              </a:rPr>
              <a:t>the</a:t>
            </a:r>
            <a:r>
              <a:rPr sz="3200" dirty="0">
                <a:solidFill>
                  <a:srgbClr val="F0D2B8"/>
                </a:solidFill>
                <a:latin typeface="Georgia"/>
                <a:cs typeface="Georgia"/>
              </a:rPr>
              <a:t>	</a:t>
            </a:r>
            <a:r>
              <a:rPr sz="3200" spc="-25" dirty="0">
                <a:solidFill>
                  <a:srgbClr val="F0D2B8"/>
                </a:solidFill>
                <a:latin typeface="Georgia"/>
                <a:cs typeface="Georgia"/>
              </a:rPr>
              <a:t>top</a:t>
            </a:r>
            <a:r>
              <a:rPr sz="3200" dirty="0">
                <a:solidFill>
                  <a:srgbClr val="F0D2B8"/>
                </a:solidFill>
                <a:latin typeface="Georgia"/>
                <a:cs typeface="Georgia"/>
              </a:rPr>
              <a:t>	</a:t>
            </a:r>
            <a:r>
              <a:rPr sz="3200" spc="-50" dirty="0">
                <a:solidFill>
                  <a:srgbClr val="F0D2B8"/>
                </a:solidFill>
                <a:latin typeface="Georgia"/>
                <a:cs typeface="Georgia"/>
              </a:rPr>
              <a:t>5</a:t>
            </a:r>
            <a:r>
              <a:rPr sz="3200" dirty="0">
                <a:solidFill>
                  <a:srgbClr val="F0D2B8"/>
                </a:solidFill>
                <a:latin typeface="Georgia"/>
                <a:cs typeface="Georgia"/>
              </a:rPr>
              <a:t>	customers</a:t>
            </a:r>
            <a:r>
              <a:rPr sz="3200" spc="360" dirty="0">
                <a:solidFill>
                  <a:srgbClr val="F0D2B8"/>
                </a:solidFill>
                <a:latin typeface="Georgia"/>
                <a:cs typeface="Georgia"/>
              </a:rPr>
              <a:t> </a:t>
            </a:r>
            <a:r>
              <a:rPr sz="3200" spc="-20" dirty="0">
                <a:solidFill>
                  <a:srgbClr val="F0D2B8"/>
                </a:solidFill>
                <a:latin typeface="Georgia"/>
                <a:cs typeface="Georgia"/>
              </a:rPr>
              <a:t>with</a:t>
            </a:r>
            <a:r>
              <a:rPr sz="3200" dirty="0">
                <a:solidFill>
                  <a:srgbClr val="F0D2B8"/>
                </a:solidFill>
                <a:latin typeface="Georgia"/>
                <a:cs typeface="Georgia"/>
              </a:rPr>
              <a:t>	</a:t>
            </a:r>
            <a:r>
              <a:rPr sz="3200" spc="-25" dirty="0">
                <a:solidFill>
                  <a:srgbClr val="F0D2B8"/>
                </a:solidFill>
                <a:latin typeface="Georgia"/>
                <a:cs typeface="Georgia"/>
              </a:rPr>
              <a:t>the</a:t>
            </a:r>
            <a:r>
              <a:rPr sz="3200" dirty="0">
                <a:solidFill>
                  <a:srgbClr val="F0D2B8"/>
                </a:solidFill>
                <a:latin typeface="Georgia"/>
                <a:cs typeface="Georgia"/>
              </a:rPr>
              <a:t>	</a:t>
            </a:r>
            <a:r>
              <a:rPr sz="3200" spc="-10" dirty="0">
                <a:solidFill>
                  <a:srgbClr val="F0D2B8"/>
                </a:solidFill>
                <a:latin typeface="Georgia"/>
                <a:cs typeface="Georgia"/>
              </a:rPr>
              <a:t>highest</a:t>
            </a:r>
            <a:r>
              <a:rPr sz="3200" dirty="0">
                <a:solidFill>
                  <a:srgbClr val="F0D2B8"/>
                </a:solidFill>
                <a:latin typeface="Georgia"/>
                <a:cs typeface="Georgia"/>
              </a:rPr>
              <a:t>	</a:t>
            </a:r>
            <a:r>
              <a:rPr sz="3200" spc="-10" dirty="0">
                <a:solidFill>
                  <a:srgbClr val="F0D2B8"/>
                </a:solidFill>
                <a:latin typeface="Georgia"/>
                <a:cs typeface="Georgia"/>
              </a:rPr>
              <a:t>number</a:t>
            </a:r>
            <a:r>
              <a:rPr sz="3200" dirty="0">
                <a:solidFill>
                  <a:srgbClr val="F0D2B8"/>
                </a:solidFill>
                <a:latin typeface="Georgia"/>
                <a:cs typeface="Georgia"/>
              </a:rPr>
              <a:t>	</a:t>
            </a:r>
            <a:r>
              <a:rPr sz="3200" spc="-25" dirty="0">
                <a:solidFill>
                  <a:srgbClr val="F0D2B8"/>
                </a:solidFill>
                <a:latin typeface="Georgia"/>
                <a:cs typeface="Georgia"/>
              </a:rPr>
              <a:t>of </a:t>
            </a:r>
            <a:r>
              <a:rPr sz="3200" spc="130" dirty="0">
                <a:solidFill>
                  <a:srgbClr val="F0D2B8"/>
                </a:solidFill>
                <a:latin typeface="Georgia"/>
                <a:cs typeface="Georgia"/>
              </a:rPr>
              <a:t>transactions</a:t>
            </a:r>
            <a:r>
              <a:rPr sz="3200" spc="40" dirty="0">
                <a:solidFill>
                  <a:srgbClr val="F0D2B8"/>
                </a:solidFill>
                <a:latin typeface="Georgia"/>
                <a:cs typeface="Georgia"/>
              </a:rPr>
              <a:t> </a:t>
            </a:r>
            <a:r>
              <a:rPr sz="3200" spc="120" dirty="0">
                <a:solidFill>
                  <a:srgbClr val="F0D2B8"/>
                </a:solidFill>
                <a:latin typeface="Georgia"/>
                <a:cs typeface="Georgia"/>
              </a:rPr>
              <a:t>in</a:t>
            </a:r>
            <a:r>
              <a:rPr sz="3200" spc="20" dirty="0">
                <a:solidFill>
                  <a:srgbClr val="F0D2B8"/>
                </a:solidFill>
                <a:latin typeface="Georgia"/>
                <a:cs typeface="Georgia"/>
              </a:rPr>
              <a:t> </a:t>
            </a:r>
            <a:r>
              <a:rPr sz="3200" spc="135" dirty="0">
                <a:solidFill>
                  <a:srgbClr val="F0D2B8"/>
                </a:solidFill>
                <a:latin typeface="Georgia"/>
                <a:cs typeface="Georgia"/>
              </a:rPr>
              <a:t>the</a:t>
            </a:r>
            <a:r>
              <a:rPr sz="3200" spc="15" dirty="0">
                <a:solidFill>
                  <a:srgbClr val="F0D2B8"/>
                </a:solidFill>
                <a:latin typeface="Georgia"/>
                <a:cs typeface="Georgia"/>
              </a:rPr>
              <a:t> </a:t>
            </a:r>
            <a:r>
              <a:rPr sz="3200" spc="145" dirty="0">
                <a:solidFill>
                  <a:srgbClr val="F0D2B8"/>
                </a:solidFill>
                <a:latin typeface="Georgia"/>
                <a:cs typeface="Georgia"/>
              </a:rPr>
              <a:t>bank,</a:t>
            </a:r>
            <a:r>
              <a:rPr sz="3200" spc="20" dirty="0">
                <a:solidFill>
                  <a:srgbClr val="F0D2B8"/>
                </a:solidFill>
                <a:latin typeface="Georgia"/>
                <a:cs typeface="Georgia"/>
              </a:rPr>
              <a:t> </a:t>
            </a:r>
            <a:r>
              <a:rPr sz="3200" spc="145" dirty="0">
                <a:solidFill>
                  <a:srgbClr val="F0D2B8"/>
                </a:solidFill>
                <a:latin typeface="Georgia"/>
                <a:cs typeface="Georgia"/>
              </a:rPr>
              <a:t>ordered</a:t>
            </a:r>
            <a:r>
              <a:rPr sz="3200" spc="15" dirty="0">
                <a:solidFill>
                  <a:srgbClr val="F0D2B8"/>
                </a:solidFill>
                <a:latin typeface="Georgia"/>
                <a:cs typeface="Georgia"/>
              </a:rPr>
              <a:t> </a:t>
            </a:r>
            <a:r>
              <a:rPr sz="3200" spc="155" dirty="0">
                <a:solidFill>
                  <a:srgbClr val="F0D2B8"/>
                </a:solidFill>
                <a:latin typeface="Georgia"/>
                <a:cs typeface="Georgia"/>
              </a:rPr>
              <a:t>from</a:t>
            </a:r>
            <a:r>
              <a:rPr sz="3200" spc="10" dirty="0">
                <a:solidFill>
                  <a:srgbClr val="F0D2B8"/>
                </a:solidFill>
                <a:latin typeface="Georgia"/>
                <a:cs typeface="Georgia"/>
              </a:rPr>
              <a:t> </a:t>
            </a:r>
            <a:r>
              <a:rPr sz="3200" spc="160" dirty="0">
                <a:solidFill>
                  <a:srgbClr val="F0D2B8"/>
                </a:solidFill>
                <a:latin typeface="Georgia"/>
                <a:cs typeface="Georgia"/>
              </a:rPr>
              <a:t>most</a:t>
            </a:r>
            <a:r>
              <a:rPr sz="3200" spc="20" dirty="0">
                <a:solidFill>
                  <a:srgbClr val="F0D2B8"/>
                </a:solidFill>
                <a:latin typeface="Georgia"/>
                <a:cs typeface="Georgia"/>
              </a:rPr>
              <a:t> </a:t>
            </a:r>
            <a:r>
              <a:rPr sz="3200" spc="125" dirty="0">
                <a:solidFill>
                  <a:srgbClr val="F0D2B8"/>
                </a:solidFill>
                <a:latin typeface="Georgia"/>
                <a:cs typeface="Georgia"/>
              </a:rPr>
              <a:t>to</a:t>
            </a:r>
            <a:r>
              <a:rPr sz="3200" spc="15" dirty="0">
                <a:solidFill>
                  <a:srgbClr val="F0D2B8"/>
                </a:solidFill>
                <a:latin typeface="Georgia"/>
                <a:cs typeface="Georgia"/>
              </a:rPr>
              <a:t> </a:t>
            </a:r>
            <a:r>
              <a:rPr sz="3200" spc="100" dirty="0">
                <a:solidFill>
                  <a:srgbClr val="F0D2B8"/>
                </a:solidFill>
                <a:latin typeface="Georgia"/>
                <a:cs typeface="Georgia"/>
              </a:rPr>
              <a:t>least</a:t>
            </a:r>
            <a:endParaRPr sz="3200">
              <a:latin typeface="Georgia"/>
              <a:cs typeface="Georgia"/>
            </a:endParaRPr>
          </a:p>
        </p:txBody>
      </p:sp>
      <p:pic>
        <p:nvPicPr>
          <p:cNvPr id="3" name="object 3"/>
          <p:cNvPicPr/>
          <p:nvPr/>
        </p:nvPicPr>
        <p:blipFill>
          <a:blip r:embed="rId2" cstate="print"/>
          <a:stretch>
            <a:fillRect/>
          </a:stretch>
        </p:blipFill>
        <p:spPr>
          <a:xfrm>
            <a:off x="304800" y="228600"/>
            <a:ext cx="14097000" cy="58491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9300" y="6770623"/>
            <a:ext cx="12092305" cy="1085850"/>
          </a:xfrm>
          <a:prstGeom prst="rect">
            <a:avLst/>
          </a:prstGeom>
        </p:spPr>
        <p:txBody>
          <a:bodyPr vert="horz" wrap="square" lIns="0" tIns="635" rIns="0" bIns="0" rtlCol="0">
            <a:spAutoFit/>
          </a:bodyPr>
          <a:lstStyle/>
          <a:p>
            <a:pPr marL="12700" marR="5080">
              <a:lnSpc>
                <a:spcPts val="4270"/>
              </a:lnSpc>
              <a:spcBef>
                <a:spcPts val="5"/>
              </a:spcBef>
              <a:tabLst>
                <a:tab pos="1524635" algn="l"/>
                <a:tab pos="5519420" algn="l"/>
              </a:tabLst>
            </a:pPr>
            <a:r>
              <a:rPr sz="3400" spc="-10" dirty="0">
                <a:solidFill>
                  <a:srgbClr val="F0D2B8"/>
                </a:solidFill>
                <a:latin typeface="Georgia"/>
                <a:cs typeface="Georgia"/>
              </a:rPr>
              <a:t>Insight</a:t>
            </a:r>
            <a:r>
              <a:rPr sz="3400" dirty="0">
                <a:solidFill>
                  <a:srgbClr val="F0D2B8"/>
                </a:solidFill>
                <a:latin typeface="Georgia"/>
                <a:cs typeface="Georgia"/>
              </a:rPr>
              <a:t>	2</a:t>
            </a:r>
            <a:r>
              <a:rPr sz="3400" spc="355" dirty="0">
                <a:solidFill>
                  <a:srgbClr val="F0D2B8"/>
                </a:solidFill>
                <a:latin typeface="Georgia"/>
                <a:cs typeface="Georgia"/>
              </a:rPr>
              <a:t> </a:t>
            </a:r>
            <a:r>
              <a:rPr sz="3400" dirty="0">
                <a:solidFill>
                  <a:srgbClr val="F0D2B8"/>
                </a:solidFill>
                <a:latin typeface="Georgia"/>
                <a:cs typeface="Georgia"/>
              </a:rPr>
              <a:t>)</a:t>
            </a:r>
            <a:r>
              <a:rPr sz="3400" spc="365" dirty="0">
                <a:solidFill>
                  <a:srgbClr val="F0D2B8"/>
                </a:solidFill>
                <a:latin typeface="Georgia"/>
                <a:cs typeface="Georgia"/>
              </a:rPr>
              <a:t> </a:t>
            </a:r>
            <a:r>
              <a:rPr sz="3400" dirty="0">
                <a:solidFill>
                  <a:srgbClr val="F0D2B8"/>
                </a:solidFill>
                <a:latin typeface="Georgia"/>
                <a:cs typeface="Georgia"/>
              </a:rPr>
              <a:t>Rank</a:t>
            </a:r>
            <a:r>
              <a:rPr sz="3400" spc="365" dirty="0">
                <a:solidFill>
                  <a:srgbClr val="F0D2B8"/>
                </a:solidFill>
                <a:latin typeface="Georgia"/>
                <a:cs typeface="Georgia"/>
              </a:rPr>
              <a:t> </a:t>
            </a:r>
            <a:r>
              <a:rPr sz="3400" spc="-10" dirty="0">
                <a:solidFill>
                  <a:srgbClr val="F0D2B8"/>
                </a:solidFill>
                <a:latin typeface="Georgia"/>
                <a:cs typeface="Georgia"/>
              </a:rPr>
              <a:t>customers</a:t>
            </a:r>
            <a:r>
              <a:rPr sz="3400" dirty="0">
                <a:solidFill>
                  <a:srgbClr val="F0D2B8"/>
                </a:solidFill>
                <a:latin typeface="Georgia"/>
                <a:cs typeface="Georgia"/>
              </a:rPr>
              <a:t>	by</a:t>
            </a:r>
            <a:r>
              <a:rPr sz="3400" spc="320" dirty="0">
                <a:solidFill>
                  <a:srgbClr val="F0D2B8"/>
                </a:solidFill>
                <a:latin typeface="Georgia"/>
                <a:cs typeface="Georgia"/>
              </a:rPr>
              <a:t> </a:t>
            </a:r>
            <a:r>
              <a:rPr sz="3400" dirty="0">
                <a:solidFill>
                  <a:srgbClr val="F0D2B8"/>
                </a:solidFill>
                <a:latin typeface="Georgia"/>
                <a:cs typeface="Georgia"/>
              </a:rPr>
              <a:t>the</a:t>
            </a:r>
            <a:r>
              <a:rPr sz="3400" spc="345" dirty="0">
                <a:solidFill>
                  <a:srgbClr val="F0D2B8"/>
                </a:solidFill>
                <a:latin typeface="Georgia"/>
                <a:cs typeface="Georgia"/>
              </a:rPr>
              <a:t> </a:t>
            </a:r>
            <a:r>
              <a:rPr sz="3400" dirty="0">
                <a:solidFill>
                  <a:srgbClr val="F0D2B8"/>
                </a:solidFill>
                <a:latin typeface="Georgia"/>
                <a:cs typeface="Georgia"/>
              </a:rPr>
              <a:t>total</a:t>
            </a:r>
            <a:r>
              <a:rPr sz="3400" spc="335" dirty="0">
                <a:solidFill>
                  <a:srgbClr val="F0D2B8"/>
                </a:solidFill>
                <a:latin typeface="Georgia"/>
                <a:cs typeface="Georgia"/>
              </a:rPr>
              <a:t> </a:t>
            </a:r>
            <a:r>
              <a:rPr sz="3400" dirty="0">
                <a:solidFill>
                  <a:srgbClr val="F0D2B8"/>
                </a:solidFill>
                <a:latin typeface="Georgia"/>
                <a:cs typeface="Georgia"/>
              </a:rPr>
              <a:t>amount</a:t>
            </a:r>
            <a:r>
              <a:rPr sz="3400" spc="345" dirty="0">
                <a:solidFill>
                  <a:srgbClr val="F0D2B8"/>
                </a:solidFill>
                <a:latin typeface="Georgia"/>
                <a:cs typeface="Georgia"/>
              </a:rPr>
              <a:t> </a:t>
            </a:r>
            <a:r>
              <a:rPr sz="3400" dirty="0">
                <a:solidFill>
                  <a:srgbClr val="F0D2B8"/>
                </a:solidFill>
                <a:latin typeface="Georgia"/>
                <a:cs typeface="Georgia"/>
              </a:rPr>
              <a:t>of</a:t>
            </a:r>
            <a:r>
              <a:rPr sz="3400" spc="340" dirty="0">
                <a:solidFill>
                  <a:srgbClr val="F0D2B8"/>
                </a:solidFill>
                <a:latin typeface="Georgia"/>
                <a:cs typeface="Georgia"/>
              </a:rPr>
              <a:t> </a:t>
            </a:r>
            <a:r>
              <a:rPr sz="3400" dirty="0">
                <a:solidFill>
                  <a:srgbClr val="F0D2B8"/>
                </a:solidFill>
                <a:latin typeface="Georgia"/>
                <a:cs typeface="Georgia"/>
              </a:rPr>
              <a:t>loans</a:t>
            </a:r>
            <a:r>
              <a:rPr sz="3400" spc="335" dirty="0">
                <a:solidFill>
                  <a:srgbClr val="F0D2B8"/>
                </a:solidFill>
                <a:latin typeface="Georgia"/>
                <a:cs typeface="Georgia"/>
              </a:rPr>
              <a:t> </a:t>
            </a:r>
            <a:r>
              <a:rPr sz="3400" spc="-20" dirty="0">
                <a:solidFill>
                  <a:srgbClr val="F0D2B8"/>
                </a:solidFill>
                <a:latin typeface="Georgia"/>
                <a:cs typeface="Georgia"/>
              </a:rPr>
              <a:t>they </a:t>
            </a:r>
            <a:r>
              <a:rPr sz="3400" spc="155" dirty="0">
                <a:solidFill>
                  <a:srgbClr val="F0D2B8"/>
                </a:solidFill>
                <a:latin typeface="Georgia"/>
                <a:cs typeface="Georgia"/>
              </a:rPr>
              <a:t>have</a:t>
            </a:r>
            <a:r>
              <a:rPr sz="3400" spc="-30" dirty="0">
                <a:solidFill>
                  <a:srgbClr val="F0D2B8"/>
                </a:solidFill>
                <a:latin typeface="Georgia"/>
                <a:cs typeface="Georgia"/>
              </a:rPr>
              <a:t> </a:t>
            </a:r>
            <a:r>
              <a:rPr sz="3400" spc="140" dirty="0">
                <a:solidFill>
                  <a:srgbClr val="F0D2B8"/>
                </a:solidFill>
                <a:latin typeface="Georgia"/>
                <a:cs typeface="Georgia"/>
              </a:rPr>
              <a:t>taken,</a:t>
            </a:r>
            <a:r>
              <a:rPr sz="3400" spc="-50" dirty="0">
                <a:solidFill>
                  <a:srgbClr val="F0D2B8"/>
                </a:solidFill>
                <a:latin typeface="Georgia"/>
                <a:cs typeface="Georgia"/>
              </a:rPr>
              <a:t> </a:t>
            </a:r>
            <a:r>
              <a:rPr sz="3400" spc="170" dirty="0">
                <a:solidFill>
                  <a:srgbClr val="F0D2B8"/>
                </a:solidFill>
                <a:latin typeface="Georgia"/>
                <a:cs typeface="Georgia"/>
              </a:rPr>
              <a:t>from</a:t>
            </a:r>
            <a:r>
              <a:rPr sz="3400" spc="-45" dirty="0">
                <a:solidFill>
                  <a:srgbClr val="F0D2B8"/>
                </a:solidFill>
                <a:latin typeface="Georgia"/>
                <a:cs typeface="Georgia"/>
              </a:rPr>
              <a:t> </a:t>
            </a:r>
            <a:r>
              <a:rPr sz="3400" spc="140" dirty="0">
                <a:solidFill>
                  <a:srgbClr val="F0D2B8"/>
                </a:solidFill>
                <a:latin typeface="Georgia"/>
                <a:cs typeface="Georgia"/>
              </a:rPr>
              <a:t>highest</a:t>
            </a:r>
            <a:r>
              <a:rPr sz="3400" spc="-25" dirty="0">
                <a:solidFill>
                  <a:srgbClr val="F0D2B8"/>
                </a:solidFill>
                <a:latin typeface="Georgia"/>
                <a:cs typeface="Georgia"/>
              </a:rPr>
              <a:t> </a:t>
            </a:r>
            <a:r>
              <a:rPr sz="3400" spc="130" dirty="0">
                <a:solidFill>
                  <a:srgbClr val="F0D2B8"/>
                </a:solidFill>
                <a:latin typeface="Georgia"/>
                <a:cs typeface="Georgia"/>
              </a:rPr>
              <a:t>to</a:t>
            </a:r>
            <a:r>
              <a:rPr sz="3400" spc="-40" dirty="0">
                <a:solidFill>
                  <a:srgbClr val="F0D2B8"/>
                </a:solidFill>
                <a:latin typeface="Georgia"/>
                <a:cs typeface="Georgia"/>
              </a:rPr>
              <a:t> </a:t>
            </a:r>
            <a:r>
              <a:rPr sz="3400" spc="125" dirty="0">
                <a:solidFill>
                  <a:srgbClr val="F0D2B8"/>
                </a:solidFill>
                <a:latin typeface="Georgia"/>
                <a:cs typeface="Georgia"/>
              </a:rPr>
              <a:t>lowest.</a:t>
            </a:r>
            <a:endParaRPr sz="3400" dirty="0">
              <a:latin typeface="Georgia"/>
              <a:cs typeface="Georgia"/>
            </a:endParaRPr>
          </a:p>
        </p:txBody>
      </p:sp>
      <p:pic>
        <p:nvPicPr>
          <p:cNvPr id="3" name="object 3"/>
          <p:cNvPicPr/>
          <p:nvPr/>
        </p:nvPicPr>
        <p:blipFill>
          <a:blip r:embed="rId2" cstate="print"/>
          <a:stretch>
            <a:fillRect/>
          </a:stretch>
        </p:blipFill>
        <p:spPr>
          <a:xfrm>
            <a:off x="228600" y="304800"/>
            <a:ext cx="14097000" cy="61668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9968" y="6647180"/>
            <a:ext cx="11534775" cy="1101090"/>
          </a:xfrm>
          <a:prstGeom prst="rect">
            <a:avLst/>
          </a:prstGeom>
        </p:spPr>
        <p:txBody>
          <a:bodyPr vert="horz" wrap="square" lIns="0" tIns="3175" rIns="0" bIns="0" rtlCol="0">
            <a:spAutoFit/>
          </a:bodyPr>
          <a:lstStyle/>
          <a:p>
            <a:pPr marL="12700" marR="5080">
              <a:lnSpc>
                <a:spcPts val="4320"/>
              </a:lnSpc>
              <a:spcBef>
                <a:spcPts val="25"/>
              </a:spcBef>
              <a:tabLst>
                <a:tab pos="2304415" algn="l"/>
                <a:tab pos="5284470" algn="l"/>
                <a:tab pos="8558530" algn="l"/>
              </a:tabLst>
            </a:pPr>
            <a:r>
              <a:rPr sz="3450" dirty="0">
                <a:solidFill>
                  <a:srgbClr val="F0D2B8"/>
                </a:solidFill>
                <a:latin typeface="Georgia"/>
                <a:cs typeface="Georgia"/>
              </a:rPr>
              <a:t>Insight</a:t>
            </a:r>
            <a:r>
              <a:rPr sz="3450" spc="375" dirty="0">
                <a:solidFill>
                  <a:srgbClr val="F0D2B8"/>
                </a:solidFill>
                <a:latin typeface="Georgia"/>
                <a:cs typeface="Georgia"/>
              </a:rPr>
              <a:t> </a:t>
            </a:r>
            <a:r>
              <a:rPr sz="3450" dirty="0">
                <a:solidFill>
                  <a:srgbClr val="F0D2B8"/>
                </a:solidFill>
                <a:latin typeface="Georgia"/>
                <a:cs typeface="Georgia"/>
              </a:rPr>
              <a:t>3</a:t>
            </a:r>
            <a:r>
              <a:rPr sz="3450" spc="380" dirty="0">
                <a:solidFill>
                  <a:srgbClr val="F0D2B8"/>
                </a:solidFill>
                <a:latin typeface="Georgia"/>
                <a:cs typeface="Georgia"/>
              </a:rPr>
              <a:t> </a:t>
            </a:r>
            <a:r>
              <a:rPr sz="3450" spc="-50" dirty="0">
                <a:solidFill>
                  <a:srgbClr val="F0D2B8"/>
                </a:solidFill>
                <a:latin typeface="Georgia"/>
                <a:cs typeface="Georgia"/>
              </a:rPr>
              <a:t>)</a:t>
            </a:r>
            <a:r>
              <a:rPr sz="3450" dirty="0">
                <a:solidFill>
                  <a:srgbClr val="F0D2B8"/>
                </a:solidFill>
                <a:latin typeface="Georgia"/>
                <a:cs typeface="Georgia"/>
              </a:rPr>
              <a:t>	Calculate</a:t>
            </a:r>
            <a:r>
              <a:rPr sz="3450" spc="350" dirty="0">
                <a:solidFill>
                  <a:srgbClr val="F0D2B8"/>
                </a:solidFill>
                <a:latin typeface="Georgia"/>
                <a:cs typeface="Georgia"/>
              </a:rPr>
              <a:t> </a:t>
            </a:r>
            <a:r>
              <a:rPr sz="3450" spc="-20" dirty="0">
                <a:solidFill>
                  <a:srgbClr val="F0D2B8"/>
                </a:solidFill>
                <a:latin typeface="Georgia"/>
                <a:cs typeface="Georgia"/>
              </a:rPr>
              <a:t>loan</a:t>
            </a:r>
            <a:r>
              <a:rPr sz="3450" dirty="0">
                <a:solidFill>
                  <a:srgbClr val="F0D2B8"/>
                </a:solidFill>
                <a:latin typeface="Georgia"/>
                <a:cs typeface="Georgia"/>
              </a:rPr>
              <a:t>	status</a:t>
            </a:r>
            <a:r>
              <a:rPr sz="3450" spc="365" dirty="0">
                <a:solidFill>
                  <a:srgbClr val="F0D2B8"/>
                </a:solidFill>
                <a:latin typeface="Georgia"/>
                <a:cs typeface="Georgia"/>
              </a:rPr>
              <a:t> </a:t>
            </a:r>
            <a:r>
              <a:rPr sz="3450" dirty="0">
                <a:solidFill>
                  <a:srgbClr val="F0D2B8"/>
                </a:solidFill>
                <a:latin typeface="Georgia"/>
                <a:cs typeface="Georgia"/>
              </a:rPr>
              <a:t>based</a:t>
            </a:r>
            <a:r>
              <a:rPr sz="3450" spc="365" dirty="0">
                <a:solidFill>
                  <a:srgbClr val="F0D2B8"/>
                </a:solidFill>
                <a:latin typeface="Georgia"/>
                <a:cs typeface="Georgia"/>
              </a:rPr>
              <a:t> </a:t>
            </a:r>
            <a:r>
              <a:rPr sz="3450" spc="-25" dirty="0">
                <a:solidFill>
                  <a:srgbClr val="F0D2B8"/>
                </a:solidFill>
                <a:latin typeface="Georgia"/>
                <a:cs typeface="Georgia"/>
              </a:rPr>
              <a:t>on</a:t>
            </a:r>
            <a:r>
              <a:rPr sz="3450" dirty="0">
                <a:solidFill>
                  <a:srgbClr val="F0D2B8"/>
                </a:solidFill>
                <a:latin typeface="Georgia"/>
                <a:cs typeface="Georgia"/>
              </a:rPr>
              <a:t>	amount:</a:t>
            </a:r>
            <a:r>
              <a:rPr sz="3450" spc="355" dirty="0">
                <a:solidFill>
                  <a:srgbClr val="F0D2B8"/>
                </a:solidFill>
                <a:latin typeface="Georgia"/>
                <a:cs typeface="Georgia"/>
              </a:rPr>
              <a:t> </a:t>
            </a:r>
            <a:r>
              <a:rPr sz="3450" spc="-10" dirty="0">
                <a:solidFill>
                  <a:srgbClr val="F0D2B8"/>
                </a:solidFill>
                <a:latin typeface="Georgia"/>
                <a:cs typeface="Georgia"/>
              </a:rPr>
              <a:t>small, </a:t>
            </a:r>
            <a:r>
              <a:rPr sz="3450" spc="190" dirty="0">
                <a:solidFill>
                  <a:srgbClr val="F0D2B8"/>
                </a:solidFill>
                <a:latin typeface="Georgia"/>
                <a:cs typeface="Georgia"/>
              </a:rPr>
              <a:t>medium</a:t>
            </a:r>
            <a:r>
              <a:rPr sz="3450" spc="100" dirty="0">
                <a:solidFill>
                  <a:srgbClr val="F0D2B8"/>
                </a:solidFill>
                <a:latin typeface="Georgia"/>
                <a:cs typeface="Georgia"/>
              </a:rPr>
              <a:t> </a:t>
            </a:r>
            <a:r>
              <a:rPr sz="3450" spc="165" dirty="0">
                <a:solidFill>
                  <a:srgbClr val="F0D2B8"/>
                </a:solidFill>
                <a:latin typeface="Georgia"/>
                <a:cs typeface="Georgia"/>
              </a:rPr>
              <a:t>and</a:t>
            </a:r>
            <a:r>
              <a:rPr sz="3450" spc="110" dirty="0">
                <a:solidFill>
                  <a:srgbClr val="F0D2B8"/>
                </a:solidFill>
                <a:latin typeface="Georgia"/>
                <a:cs typeface="Georgia"/>
              </a:rPr>
              <a:t> </a:t>
            </a:r>
            <a:r>
              <a:rPr sz="3450" spc="120" dirty="0">
                <a:solidFill>
                  <a:srgbClr val="F0D2B8"/>
                </a:solidFill>
                <a:latin typeface="Georgia"/>
                <a:cs typeface="Georgia"/>
              </a:rPr>
              <a:t>large.</a:t>
            </a:r>
            <a:endParaRPr sz="3450">
              <a:latin typeface="Georgia"/>
              <a:cs typeface="Georgia"/>
            </a:endParaRPr>
          </a:p>
        </p:txBody>
      </p:sp>
      <p:pic>
        <p:nvPicPr>
          <p:cNvPr id="3" name="object 3"/>
          <p:cNvPicPr/>
          <p:nvPr/>
        </p:nvPicPr>
        <p:blipFill>
          <a:blip r:embed="rId2" cstate="print"/>
          <a:stretch>
            <a:fillRect/>
          </a:stretch>
        </p:blipFill>
        <p:spPr>
          <a:xfrm>
            <a:off x="228600" y="228600"/>
            <a:ext cx="14097000" cy="61339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6523" y="6742277"/>
            <a:ext cx="12063095" cy="961390"/>
          </a:xfrm>
          <a:prstGeom prst="rect">
            <a:avLst/>
          </a:prstGeom>
        </p:spPr>
        <p:txBody>
          <a:bodyPr vert="horz" wrap="square" lIns="0" tIns="12065" rIns="0" bIns="0" rtlCol="0">
            <a:spAutoFit/>
          </a:bodyPr>
          <a:lstStyle/>
          <a:p>
            <a:pPr marL="12700" marR="5080">
              <a:lnSpc>
                <a:spcPct val="105900"/>
              </a:lnSpc>
              <a:spcBef>
                <a:spcPts val="95"/>
              </a:spcBef>
            </a:pPr>
            <a:r>
              <a:rPr sz="2900" spc="105" dirty="0">
                <a:solidFill>
                  <a:srgbClr val="F0D2B8"/>
                </a:solidFill>
                <a:latin typeface="Georgia"/>
                <a:cs typeface="Georgia"/>
              </a:rPr>
              <a:t>Insight</a:t>
            </a:r>
            <a:r>
              <a:rPr sz="2900" spc="-80" dirty="0">
                <a:solidFill>
                  <a:srgbClr val="F0D2B8"/>
                </a:solidFill>
                <a:latin typeface="Georgia"/>
                <a:cs typeface="Georgia"/>
              </a:rPr>
              <a:t> </a:t>
            </a:r>
            <a:r>
              <a:rPr sz="2900" spc="145" dirty="0">
                <a:solidFill>
                  <a:srgbClr val="F0D2B8"/>
                </a:solidFill>
                <a:latin typeface="Georgia"/>
                <a:cs typeface="Georgia"/>
              </a:rPr>
              <a:t>4</a:t>
            </a:r>
            <a:r>
              <a:rPr sz="2900" spc="-100" dirty="0">
                <a:solidFill>
                  <a:srgbClr val="F0D2B8"/>
                </a:solidFill>
                <a:latin typeface="Georgia"/>
                <a:cs typeface="Georgia"/>
              </a:rPr>
              <a:t> </a:t>
            </a:r>
            <a:r>
              <a:rPr sz="2900" spc="95" dirty="0">
                <a:solidFill>
                  <a:srgbClr val="F0D2B8"/>
                </a:solidFill>
                <a:latin typeface="Georgia"/>
                <a:cs typeface="Georgia"/>
              </a:rPr>
              <a:t>)</a:t>
            </a:r>
            <a:r>
              <a:rPr sz="2900" spc="-70" dirty="0">
                <a:solidFill>
                  <a:srgbClr val="F0D2B8"/>
                </a:solidFill>
                <a:latin typeface="Georgia"/>
                <a:cs typeface="Georgia"/>
              </a:rPr>
              <a:t> </a:t>
            </a:r>
            <a:r>
              <a:rPr sz="2900" spc="110" dirty="0">
                <a:solidFill>
                  <a:srgbClr val="F0D2B8"/>
                </a:solidFill>
                <a:latin typeface="Georgia"/>
                <a:cs typeface="Georgia"/>
              </a:rPr>
              <a:t>Retrieve</a:t>
            </a:r>
            <a:r>
              <a:rPr sz="2900" spc="-100" dirty="0">
                <a:solidFill>
                  <a:srgbClr val="F0D2B8"/>
                </a:solidFill>
                <a:latin typeface="Georgia"/>
                <a:cs typeface="Georgia"/>
              </a:rPr>
              <a:t> </a:t>
            </a:r>
            <a:r>
              <a:rPr sz="2900" spc="100" dirty="0">
                <a:solidFill>
                  <a:srgbClr val="F0D2B8"/>
                </a:solidFill>
                <a:latin typeface="Georgia"/>
                <a:cs typeface="Georgia"/>
              </a:rPr>
              <a:t>clients</a:t>
            </a:r>
            <a:r>
              <a:rPr sz="2900" spc="-110" dirty="0">
                <a:solidFill>
                  <a:srgbClr val="F0D2B8"/>
                </a:solidFill>
                <a:latin typeface="Georgia"/>
                <a:cs typeface="Georgia"/>
              </a:rPr>
              <a:t> </a:t>
            </a:r>
            <a:r>
              <a:rPr sz="2900" spc="155" dirty="0">
                <a:solidFill>
                  <a:srgbClr val="F0D2B8"/>
                </a:solidFill>
                <a:latin typeface="Georgia"/>
                <a:cs typeface="Georgia"/>
              </a:rPr>
              <a:t>who</a:t>
            </a:r>
            <a:r>
              <a:rPr sz="2900" spc="-90" dirty="0">
                <a:solidFill>
                  <a:srgbClr val="F0D2B8"/>
                </a:solidFill>
                <a:latin typeface="Georgia"/>
                <a:cs typeface="Georgia"/>
              </a:rPr>
              <a:t> </a:t>
            </a:r>
            <a:r>
              <a:rPr sz="2900" spc="130" dirty="0">
                <a:solidFill>
                  <a:srgbClr val="F0D2B8"/>
                </a:solidFill>
                <a:latin typeface="Georgia"/>
                <a:cs typeface="Georgia"/>
              </a:rPr>
              <a:t>have</a:t>
            </a:r>
            <a:r>
              <a:rPr sz="2900" spc="-100" dirty="0">
                <a:solidFill>
                  <a:srgbClr val="F0D2B8"/>
                </a:solidFill>
                <a:latin typeface="Georgia"/>
                <a:cs typeface="Georgia"/>
              </a:rPr>
              <a:t> </a:t>
            </a:r>
            <a:r>
              <a:rPr sz="2900" spc="125" dirty="0">
                <a:solidFill>
                  <a:srgbClr val="F0D2B8"/>
                </a:solidFill>
                <a:latin typeface="Georgia"/>
                <a:cs typeface="Georgia"/>
              </a:rPr>
              <a:t>taken</a:t>
            </a:r>
            <a:r>
              <a:rPr sz="2900" spc="-105" dirty="0">
                <a:solidFill>
                  <a:srgbClr val="F0D2B8"/>
                </a:solidFill>
                <a:latin typeface="Georgia"/>
                <a:cs typeface="Georgia"/>
              </a:rPr>
              <a:t> </a:t>
            </a:r>
            <a:r>
              <a:rPr sz="2900" spc="120" dirty="0">
                <a:solidFill>
                  <a:srgbClr val="F0D2B8"/>
                </a:solidFill>
                <a:latin typeface="Georgia"/>
                <a:cs typeface="Georgia"/>
              </a:rPr>
              <a:t>out</a:t>
            </a:r>
            <a:r>
              <a:rPr sz="2900" spc="-85" dirty="0">
                <a:solidFill>
                  <a:srgbClr val="F0D2B8"/>
                </a:solidFill>
                <a:latin typeface="Georgia"/>
                <a:cs typeface="Georgia"/>
              </a:rPr>
              <a:t> </a:t>
            </a:r>
            <a:r>
              <a:rPr sz="2900" spc="130" dirty="0">
                <a:solidFill>
                  <a:srgbClr val="F0D2B8"/>
                </a:solidFill>
                <a:latin typeface="Georgia"/>
                <a:cs typeface="Georgia"/>
              </a:rPr>
              <a:t>a</a:t>
            </a:r>
            <a:r>
              <a:rPr sz="2900" spc="-75" dirty="0">
                <a:solidFill>
                  <a:srgbClr val="F0D2B8"/>
                </a:solidFill>
                <a:latin typeface="Georgia"/>
                <a:cs typeface="Georgia"/>
              </a:rPr>
              <a:t> </a:t>
            </a:r>
            <a:r>
              <a:rPr sz="2900" spc="125" dirty="0">
                <a:solidFill>
                  <a:srgbClr val="F0D2B8"/>
                </a:solidFill>
                <a:latin typeface="Georgia"/>
                <a:cs typeface="Georgia"/>
              </a:rPr>
              <a:t>loan</a:t>
            </a:r>
            <a:r>
              <a:rPr sz="2900" spc="-110" dirty="0">
                <a:solidFill>
                  <a:srgbClr val="F0D2B8"/>
                </a:solidFill>
                <a:latin typeface="Georgia"/>
                <a:cs typeface="Georgia"/>
              </a:rPr>
              <a:t> </a:t>
            </a:r>
            <a:r>
              <a:rPr sz="2900" spc="120" dirty="0">
                <a:solidFill>
                  <a:srgbClr val="F0D2B8"/>
                </a:solidFill>
                <a:latin typeface="Georgia"/>
                <a:cs typeface="Georgia"/>
              </a:rPr>
              <a:t>with</a:t>
            </a:r>
            <a:r>
              <a:rPr sz="2900" spc="-75" dirty="0">
                <a:solidFill>
                  <a:srgbClr val="F0D2B8"/>
                </a:solidFill>
                <a:latin typeface="Georgia"/>
                <a:cs typeface="Georgia"/>
              </a:rPr>
              <a:t> </a:t>
            </a:r>
            <a:r>
              <a:rPr sz="2900" spc="145" dirty="0">
                <a:solidFill>
                  <a:srgbClr val="F0D2B8"/>
                </a:solidFill>
                <a:latin typeface="Georgia"/>
                <a:cs typeface="Georgia"/>
              </a:rPr>
              <a:t>an</a:t>
            </a:r>
            <a:r>
              <a:rPr sz="2900" spc="-105" dirty="0">
                <a:solidFill>
                  <a:srgbClr val="F0D2B8"/>
                </a:solidFill>
                <a:latin typeface="Georgia"/>
                <a:cs typeface="Georgia"/>
              </a:rPr>
              <a:t> </a:t>
            </a:r>
            <a:r>
              <a:rPr sz="2900" spc="135" dirty="0">
                <a:solidFill>
                  <a:srgbClr val="F0D2B8"/>
                </a:solidFill>
                <a:latin typeface="Georgia"/>
                <a:cs typeface="Georgia"/>
              </a:rPr>
              <a:t>amount </a:t>
            </a:r>
            <a:r>
              <a:rPr sz="2900" spc="114" dirty="0">
                <a:solidFill>
                  <a:srgbClr val="F0D2B8"/>
                </a:solidFill>
                <a:latin typeface="Georgia"/>
                <a:cs typeface="Georgia"/>
              </a:rPr>
              <a:t>greater</a:t>
            </a:r>
            <a:r>
              <a:rPr sz="2900" spc="65" dirty="0">
                <a:solidFill>
                  <a:srgbClr val="F0D2B8"/>
                </a:solidFill>
                <a:latin typeface="Georgia"/>
                <a:cs typeface="Georgia"/>
              </a:rPr>
              <a:t> </a:t>
            </a:r>
            <a:r>
              <a:rPr sz="2900" spc="135" dirty="0">
                <a:solidFill>
                  <a:srgbClr val="F0D2B8"/>
                </a:solidFill>
                <a:latin typeface="Georgia"/>
                <a:cs typeface="Georgia"/>
              </a:rPr>
              <a:t>than</a:t>
            </a:r>
            <a:r>
              <a:rPr sz="2900" spc="45" dirty="0">
                <a:solidFill>
                  <a:srgbClr val="F0D2B8"/>
                </a:solidFill>
                <a:latin typeface="Georgia"/>
                <a:cs typeface="Georgia"/>
              </a:rPr>
              <a:t> </a:t>
            </a:r>
            <a:r>
              <a:rPr sz="2900" spc="125" dirty="0">
                <a:solidFill>
                  <a:srgbClr val="F0D2B8"/>
                </a:solidFill>
                <a:latin typeface="Georgia"/>
                <a:cs typeface="Georgia"/>
              </a:rPr>
              <a:t>the</a:t>
            </a:r>
            <a:r>
              <a:rPr sz="2900" spc="80" dirty="0">
                <a:solidFill>
                  <a:srgbClr val="F0D2B8"/>
                </a:solidFill>
                <a:latin typeface="Georgia"/>
                <a:cs typeface="Georgia"/>
              </a:rPr>
              <a:t> </a:t>
            </a:r>
            <a:r>
              <a:rPr sz="2900" spc="125" dirty="0">
                <a:solidFill>
                  <a:srgbClr val="F0D2B8"/>
                </a:solidFill>
                <a:latin typeface="Georgia"/>
                <a:cs typeface="Georgia"/>
              </a:rPr>
              <a:t>average</a:t>
            </a:r>
            <a:r>
              <a:rPr sz="2900" spc="95" dirty="0">
                <a:solidFill>
                  <a:srgbClr val="F0D2B8"/>
                </a:solidFill>
                <a:latin typeface="Georgia"/>
                <a:cs typeface="Georgia"/>
              </a:rPr>
              <a:t> </a:t>
            </a:r>
            <a:r>
              <a:rPr sz="2900" spc="125" dirty="0">
                <a:solidFill>
                  <a:srgbClr val="F0D2B8"/>
                </a:solidFill>
                <a:latin typeface="Georgia"/>
                <a:cs typeface="Georgia"/>
              </a:rPr>
              <a:t>loan</a:t>
            </a:r>
            <a:r>
              <a:rPr sz="2900" spc="65" dirty="0">
                <a:solidFill>
                  <a:srgbClr val="F0D2B8"/>
                </a:solidFill>
                <a:latin typeface="Georgia"/>
                <a:cs typeface="Georgia"/>
              </a:rPr>
              <a:t> </a:t>
            </a:r>
            <a:r>
              <a:rPr sz="2900" spc="125" dirty="0">
                <a:solidFill>
                  <a:srgbClr val="F0D2B8"/>
                </a:solidFill>
                <a:latin typeface="Georgia"/>
                <a:cs typeface="Georgia"/>
              </a:rPr>
              <a:t>amount.</a:t>
            </a:r>
            <a:endParaRPr sz="2900">
              <a:latin typeface="Georgia"/>
              <a:cs typeface="Georgia"/>
            </a:endParaRPr>
          </a:p>
        </p:txBody>
      </p:sp>
      <p:pic>
        <p:nvPicPr>
          <p:cNvPr id="3" name="object 3"/>
          <p:cNvPicPr/>
          <p:nvPr/>
        </p:nvPicPr>
        <p:blipFill>
          <a:blip r:embed="rId2" cstate="print"/>
          <a:stretch>
            <a:fillRect/>
          </a:stretch>
        </p:blipFill>
        <p:spPr>
          <a:xfrm>
            <a:off x="228600" y="152400"/>
            <a:ext cx="14097000" cy="6400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07606" y="2595498"/>
            <a:ext cx="1614805" cy="360680"/>
          </a:xfrm>
          <a:prstGeom prst="rect">
            <a:avLst/>
          </a:prstGeom>
        </p:spPr>
        <p:txBody>
          <a:bodyPr vert="horz" wrap="square" lIns="0" tIns="12065" rIns="0" bIns="0" rtlCol="0">
            <a:spAutoFit/>
          </a:bodyPr>
          <a:lstStyle/>
          <a:p>
            <a:pPr marL="12700">
              <a:lnSpc>
                <a:spcPct val="100000"/>
              </a:lnSpc>
              <a:spcBef>
                <a:spcPts val="95"/>
              </a:spcBef>
            </a:pPr>
            <a:r>
              <a:rPr sz="2200" spc="45" dirty="0"/>
              <a:t>OVERVIEW</a:t>
            </a:r>
            <a:endParaRPr sz="2200"/>
          </a:p>
        </p:txBody>
      </p:sp>
      <p:sp>
        <p:nvSpPr>
          <p:cNvPr id="3" name="object 3"/>
          <p:cNvSpPr txBox="1"/>
          <p:nvPr/>
        </p:nvSpPr>
        <p:spPr>
          <a:xfrm>
            <a:off x="781304" y="3137992"/>
            <a:ext cx="12620625" cy="959878"/>
          </a:xfrm>
          <a:prstGeom prst="rect">
            <a:avLst/>
          </a:prstGeom>
        </p:spPr>
        <p:txBody>
          <a:bodyPr vert="horz" wrap="square" lIns="0" tIns="13335" rIns="0" bIns="0" rtlCol="0">
            <a:spAutoFit/>
          </a:bodyPr>
          <a:lstStyle/>
          <a:p>
            <a:pPr marL="449580" algn="ctr">
              <a:lnSpc>
                <a:spcPct val="100000"/>
              </a:lnSpc>
              <a:spcBef>
                <a:spcPts val="105"/>
              </a:spcBef>
            </a:pPr>
            <a:r>
              <a:rPr sz="6150" spc="305" dirty="0">
                <a:solidFill>
                  <a:srgbClr val="F0D2B8"/>
                </a:solidFill>
                <a:latin typeface="Prata" panose="00000500000000000000" pitchFamily="2" charset="0"/>
                <a:cs typeface="Georgia"/>
              </a:rPr>
              <a:t>Beyond</a:t>
            </a:r>
            <a:r>
              <a:rPr sz="6150" spc="50" dirty="0">
                <a:solidFill>
                  <a:srgbClr val="F0D2B8"/>
                </a:solidFill>
                <a:latin typeface="Prata" panose="00000500000000000000" pitchFamily="2" charset="0"/>
                <a:cs typeface="Georgia"/>
              </a:rPr>
              <a:t> </a:t>
            </a:r>
            <a:r>
              <a:rPr sz="6150" spc="254" dirty="0">
                <a:solidFill>
                  <a:srgbClr val="F0D2B8"/>
                </a:solidFill>
                <a:latin typeface="Prata" panose="00000500000000000000" pitchFamily="2" charset="0"/>
                <a:cs typeface="Georgia"/>
              </a:rPr>
              <a:t>the</a:t>
            </a:r>
            <a:r>
              <a:rPr sz="6150" spc="65" dirty="0">
                <a:solidFill>
                  <a:srgbClr val="F0D2B8"/>
                </a:solidFill>
                <a:latin typeface="Prata" panose="00000500000000000000" pitchFamily="2" charset="0"/>
                <a:cs typeface="Georgia"/>
              </a:rPr>
              <a:t> </a:t>
            </a:r>
            <a:r>
              <a:rPr sz="6150" spc="215" dirty="0">
                <a:solidFill>
                  <a:srgbClr val="F0D2B8"/>
                </a:solidFill>
                <a:latin typeface="Prata" panose="00000500000000000000" pitchFamily="2" charset="0"/>
                <a:cs typeface="Georgia"/>
              </a:rPr>
              <a:t>Teller</a:t>
            </a:r>
            <a:endParaRPr sz="6150" dirty="0">
              <a:latin typeface="Prata" panose="00000500000000000000" pitchFamily="2" charset="0"/>
              <a:cs typeface="Georgia"/>
            </a:endParaRPr>
          </a:p>
        </p:txBody>
      </p:sp>
      <p:sp>
        <p:nvSpPr>
          <p:cNvPr id="5" name="Text 2">
            <a:extLst>
              <a:ext uri="{FF2B5EF4-FFF2-40B4-BE49-F238E27FC236}">
                <a16:creationId xmlns:a16="http://schemas.microsoft.com/office/drawing/2014/main" id="{E0D02C68-FAAD-FE2E-7DC4-2C75A936D045}"/>
              </a:ext>
            </a:extLst>
          </p:cNvPr>
          <p:cNvSpPr/>
          <p:nvPr/>
        </p:nvSpPr>
        <p:spPr>
          <a:xfrm>
            <a:off x="793790" y="4520208"/>
            <a:ext cx="13042821" cy="1347192"/>
          </a:xfrm>
          <a:prstGeom prst="rect">
            <a:avLst/>
          </a:prstGeom>
          <a:noFill/>
          <a:ln/>
        </p:spPr>
        <p:txBody>
          <a:bodyPr wrap="square" lIns="0" tIns="0" rIns="0" bIns="0" rtlCol="0" anchor="t"/>
          <a:lstStyle/>
          <a:p>
            <a:pPr marL="0" indent="0" algn="l">
              <a:lnSpc>
                <a:spcPts val="2850"/>
              </a:lnSpc>
              <a:buNone/>
            </a:pPr>
            <a:r>
              <a:rPr lang="en-US" sz="2000" dirty="0">
                <a:solidFill>
                  <a:srgbClr val="BDA189"/>
                </a:solidFill>
                <a:latin typeface="Manrope" pitchFamily="34" charset="0"/>
                <a:ea typeface="Manrope" pitchFamily="34" charset="-122"/>
                <a:cs typeface="Manrope" pitchFamily="34" charset="-120"/>
              </a:rPr>
              <a:t>The Bank Management System is a comprehensive digital solution designed to automate and streamline core banking operations. By leveraging SQL-based operations and stored procedures, it ensures unparalleled accuracy, robust security, and operational efficiency, empowering banks to make faster, more informed decisions and deliver superior customer service.</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580" y="6717283"/>
            <a:ext cx="12000865" cy="1529080"/>
          </a:xfrm>
          <a:prstGeom prst="rect">
            <a:avLst/>
          </a:prstGeom>
        </p:spPr>
        <p:txBody>
          <a:bodyPr vert="horz" wrap="square" lIns="0" tIns="4445" rIns="0" bIns="0" rtlCol="0">
            <a:spAutoFit/>
          </a:bodyPr>
          <a:lstStyle/>
          <a:p>
            <a:pPr marL="12700" marR="5080">
              <a:lnSpc>
                <a:spcPts val="4000"/>
              </a:lnSpc>
              <a:spcBef>
                <a:spcPts val="35"/>
              </a:spcBef>
              <a:tabLst>
                <a:tab pos="1346200" algn="l"/>
                <a:tab pos="4058920" algn="l"/>
                <a:tab pos="4522470" algn="l"/>
                <a:tab pos="7259320" algn="l"/>
              </a:tabLst>
            </a:pPr>
            <a:r>
              <a:rPr sz="3200" spc="60" dirty="0">
                <a:solidFill>
                  <a:srgbClr val="F0D2B8"/>
                </a:solidFill>
                <a:latin typeface="Georgia"/>
                <a:cs typeface="Georgia"/>
              </a:rPr>
              <a:t>Insight</a:t>
            </a:r>
            <a:r>
              <a:rPr sz="3200" spc="275" dirty="0">
                <a:solidFill>
                  <a:srgbClr val="F0D2B8"/>
                </a:solidFill>
                <a:latin typeface="Georgia"/>
                <a:cs typeface="Georgia"/>
              </a:rPr>
              <a:t> </a:t>
            </a:r>
            <a:r>
              <a:rPr sz="3200" spc="65" dirty="0">
                <a:solidFill>
                  <a:srgbClr val="F0D2B8"/>
                </a:solidFill>
                <a:latin typeface="Georgia"/>
                <a:cs typeface="Georgia"/>
              </a:rPr>
              <a:t>5</a:t>
            </a:r>
            <a:r>
              <a:rPr sz="3200" spc="55" dirty="0">
                <a:solidFill>
                  <a:srgbClr val="F0D2B8"/>
                </a:solidFill>
                <a:latin typeface="Georgia"/>
                <a:cs typeface="Georgia"/>
              </a:rPr>
              <a:t> </a:t>
            </a:r>
            <a:r>
              <a:rPr sz="3200" dirty="0">
                <a:solidFill>
                  <a:srgbClr val="F0D2B8"/>
                </a:solidFill>
                <a:latin typeface="Georgia"/>
                <a:cs typeface="Georgia"/>
              </a:rPr>
              <a:t>)</a:t>
            </a:r>
            <a:r>
              <a:rPr sz="3200" spc="260" dirty="0">
                <a:solidFill>
                  <a:srgbClr val="F0D2B8"/>
                </a:solidFill>
                <a:latin typeface="Georgia"/>
                <a:cs typeface="Georgia"/>
              </a:rPr>
              <a:t> </a:t>
            </a:r>
            <a:r>
              <a:rPr sz="3200" spc="70" dirty="0">
                <a:solidFill>
                  <a:srgbClr val="F0D2B8"/>
                </a:solidFill>
                <a:latin typeface="Georgia"/>
                <a:cs typeface="Georgia"/>
              </a:rPr>
              <a:t>Find</a:t>
            </a:r>
            <a:r>
              <a:rPr sz="3200" spc="60" dirty="0">
                <a:solidFill>
                  <a:srgbClr val="F0D2B8"/>
                </a:solidFill>
                <a:latin typeface="Georgia"/>
                <a:cs typeface="Georgia"/>
              </a:rPr>
              <a:t> </a:t>
            </a:r>
            <a:r>
              <a:rPr sz="3200" spc="65" dirty="0">
                <a:solidFill>
                  <a:srgbClr val="F0D2B8"/>
                </a:solidFill>
                <a:latin typeface="Georgia"/>
                <a:cs typeface="Georgia"/>
              </a:rPr>
              <a:t>customers</a:t>
            </a:r>
            <a:r>
              <a:rPr sz="3200" spc="60" dirty="0">
                <a:solidFill>
                  <a:srgbClr val="F0D2B8"/>
                </a:solidFill>
                <a:latin typeface="Georgia"/>
                <a:cs typeface="Georgia"/>
              </a:rPr>
              <a:t> </a:t>
            </a:r>
            <a:r>
              <a:rPr sz="3200" spc="80" dirty="0">
                <a:solidFill>
                  <a:srgbClr val="F0D2B8"/>
                </a:solidFill>
                <a:latin typeface="Georgia"/>
                <a:cs typeface="Georgia"/>
              </a:rPr>
              <a:t>who</a:t>
            </a:r>
            <a:r>
              <a:rPr sz="3200" spc="50" dirty="0">
                <a:solidFill>
                  <a:srgbClr val="F0D2B8"/>
                </a:solidFill>
                <a:latin typeface="Georgia"/>
                <a:cs typeface="Georgia"/>
              </a:rPr>
              <a:t> </a:t>
            </a:r>
            <a:r>
              <a:rPr sz="3200" spc="60" dirty="0">
                <a:solidFill>
                  <a:srgbClr val="F0D2B8"/>
                </a:solidFill>
                <a:latin typeface="Georgia"/>
                <a:cs typeface="Georgia"/>
              </a:rPr>
              <a:t>are </a:t>
            </a:r>
            <a:r>
              <a:rPr sz="3200" spc="65" dirty="0">
                <a:solidFill>
                  <a:srgbClr val="F0D2B8"/>
                </a:solidFill>
                <a:latin typeface="Georgia"/>
                <a:cs typeface="Georgia"/>
              </a:rPr>
              <a:t>missing</a:t>
            </a:r>
            <a:r>
              <a:rPr sz="3200" spc="315" dirty="0">
                <a:solidFill>
                  <a:srgbClr val="F0D2B8"/>
                </a:solidFill>
                <a:latin typeface="Georgia"/>
                <a:cs typeface="Georgia"/>
              </a:rPr>
              <a:t> </a:t>
            </a:r>
            <a:r>
              <a:rPr sz="3200" spc="75" dirty="0">
                <a:solidFill>
                  <a:srgbClr val="F0D2B8"/>
                </a:solidFill>
                <a:latin typeface="Georgia"/>
                <a:cs typeface="Georgia"/>
              </a:rPr>
              <a:t>an</a:t>
            </a:r>
            <a:r>
              <a:rPr sz="3200" spc="65" dirty="0">
                <a:solidFill>
                  <a:srgbClr val="F0D2B8"/>
                </a:solidFill>
                <a:latin typeface="Georgia"/>
                <a:cs typeface="Georgia"/>
              </a:rPr>
              <a:t> email</a:t>
            </a:r>
            <a:r>
              <a:rPr sz="3200" spc="45" dirty="0">
                <a:solidFill>
                  <a:srgbClr val="F0D2B8"/>
                </a:solidFill>
                <a:latin typeface="Georgia"/>
                <a:cs typeface="Georgia"/>
              </a:rPr>
              <a:t> </a:t>
            </a:r>
            <a:r>
              <a:rPr sz="3200" spc="65" dirty="0">
                <a:solidFill>
                  <a:srgbClr val="F0D2B8"/>
                </a:solidFill>
                <a:latin typeface="Georgia"/>
                <a:cs typeface="Georgia"/>
              </a:rPr>
              <a:t>address</a:t>
            </a:r>
            <a:r>
              <a:rPr sz="3200" spc="60" dirty="0">
                <a:solidFill>
                  <a:srgbClr val="F0D2B8"/>
                </a:solidFill>
                <a:latin typeface="Georgia"/>
                <a:cs typeface="Georgia"/>
              </a:rPr>
              <a:t> </a:t>
            </a:r>
            <a:r>
              <a:rPr sz="3200" spc="35" dirty="0">
                <a:solidFill>
                  <a:srgbClr val="F0D2B8"/>
                </a:solidFill>
                <a:latin typeface="Georgia"/>
                <a:cs typeface="Georgia"/>
              </a:rPr>
              <a:t>or </a:t>
            </a:r>
            <a:r>
              <a:rPr sz="3200" spc="60" dirty="0">
                <a:solidFill>
                  <a:srgbClr val="F0D2B8"/>
                </a:solidFill>
                <a:latin typeface="Georgia"/>
                <a:cs typeface="Georgia"/>
              </a:rPr>
              <a:t>phone</a:t>
            </a:r>
            <a:r>
              <a:rPr sz="3200" dirty="0">
                <a:solidFill>
                  <a:srgbClr val="F0D2B8"/>
                </a:solidFill>
                <a:latin typeface="Georgia"/>
                <a:cs typeface="Georgia"/>
              </a:rPr>
              <a:t>	</a:t>
            </a:r>
            <a:r>
              <a:rPr sz="3200" spc="70" dirty="0">
                <a:solidFill>
                  <a:srgbClr val="F0D2B8"/>
                </a:solidFill>
                <a:latin typeface="Georgia"/>
                <a:cs typeface="Georgia"/>
              </a:rPr>
              <a:t>number.</a:t>
            </a:r>
            <a:r>
              <a:rPr sz="3200" spc="285" dirty="0">
                <a:solidFill>
                  <a:srgbClr val="F0D2B8"/>
                </a:solidFill>
                <a:latin typeface="Georgia"/>
                <a:cs typeface="Georgia"/>
              </a:rPr>
              <a:t> </a:t>
            </a:r>
            <a:r>
              <a:rPr sz="3200" spc="40" dirty="0">
                <a:solidFill>
                  <a:srgbClr val="F0D2B8"/>
                </a:solidFill>
                <a:latin typeface="Georgia"/>
                <a:cs typeface="Georgia"/>
              </a:rPr>
              <a:t>This</a:t>
            </a:r>
            <a:r>
              <a:rPr sz="3200" dirty="0">
                <a:solidFill>
                  <a:srgbClr val="F0D2B8"/>
                </a:solidFill>
                <a:latin typeface="Georgia"/>
                <a:cs typeface="Georgia"/>
              </a:rPr>
              <a:t>	</a:t>
            </a:r>
            <a:r>
              <a:rPr sz="3200" spc="-25" dirty="0">
                <a:solidFill>
                  <a:srgbClr val="F0D2B8"/>
                </a:solidFill>
                <a:latin typeface="Georgia"/>
                <a:cs typeface="Georgia"/>
              </a:rPr>
              <a:t>is</a:t>
            </a:r>
            <a:r>
              <a:rPr sz="3200" dirty="0">
                <a:solidFill>
                  <a:srgbClr val="F0D2B8"/>
                </a:solidFill>
                <a:latin typeface="Georgia"/>
                <a:cs typeface="Georgia"/>
              </a:rPr>
              <a:t>	</a:t>
            </a:r>
            <a:r>
              <a:rPr sz="3200" spc="65" dirty="0">
                <a:solidFill>
                  <a:srgbClr val="F0D2B8"/>
                </a:solidFill>
                <a:latin typeface="Georgia"/>
                <a:cs typeface="Georgia"/>
              </a:rPr>
              <a:t>important</a:t>
            </a:r>
            <a:r>
              <a:rPr sz="3200" spc="275" dirty="0">
                <a:solidFill>
                  <a:srgbClr val="F0D2B8"/>
                </a:solidFill>
                <a:latin typeface="Georgia"/>
                <a:cs typeface="Georgia"/>
              </a:rPr>
              <a:t> </a:t>
            </a:r>
            <a:r>
              <a:rPr sz="3200" spc="30" dirty="0">
                <a:solidFill>
                  <a:srgbClr val="F0D2B8"/>
                </a:solidFill>
                <a:latin typeface="Georgia"/>
                <a:cs typeface="Georgia"/>
              </a:rPr>
              <a:t>for</a:t>
            </a:r>
            <a:r>
              <a:rPr sz="3200" dirty="0">
                <a:solidFill>
                  <a:srgbClr val="F0D2B8"/>
                </a:solidFill>
                <a:latin typeface="Georgia"/>
                <a:cs typeface="Georgia"/>
              </a:rPr>
              <a:t>	</a:t>
            </a:r>
            <a:r>
              <a:rPr sz="3200" spc="65" dirty="0">
                <a:solidFill>
                  <a:srgbClr val="F0D2B8"/>
                </a:solidFill>
                <a:latin typeface="Georgia"/>
                <a:cs typeface="Georgia"/>
              </a:rPr>
              <a:t>improving</a:t>
            </a:r>
            <a:r>
              <a:rPr sz="3200" spc="305" dirty="0">
                <a:solidFill>
                  <a:srgbClr val="F0D2B8"/>
                </a:solidFill>
                <a:latin typeface="Georgia"/>
                <a:cs typeface="Georgia"/>
              </a:rPr>
              <a:t> </a:t>
            </a:r>
            <a:r>
              <a:rPr sz="3200" spc="60" dirty="0">
                <a:solidFill>
                  <a:srgbClr val="F0D2B8"/>
                </a:solidFill>
                <a:latin typeface="Georgia"/>
                <a:cs typeface="Georgia"/>
              </a:rPr>
              <a:t>customer </a:t>
            </a:r>
            <a:r>
              <a:rPr sz="3200" spc="-10" dirty="0">
                <a:solidFill>
                  <a:srgbClr val="F0D2B8"/>
                </a:solidFill>
                <a:latin typeface="Georgia"/>
                <a:cs typeface="Georgia"/>
              </a:rPr>
              <a:t>communication.</a:t>
            </a:r>
            <a:endParaRPr sz="3200">
              <a:latin typeface="Georgia"/>
              <a:cs typeface="Georgia"/>
            </a:endParaRPr>
          </a:p>
        </p:txBody>
      </p:sp>
      <p:pic>
        <p:nvPicPr>
          <p:cNvPr id="3" name="object 3"/>
          <p:cNvPicPr/>
          <p:nvPr/>
        </p:nvPicPr>
        <p:blipFill>
          <a:blip r:embed="rId2" cstate="print"/>
          <a:stretch>
            <a:fillRect/>
          </a:stretch>
        </p:blipFill>
        <p:spPr>
          <a:xfrm>
            <a:off x="228600" y="152400"/>
            <a:ext cx="14173200" cy="628891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5395" y="6694423"/>
            <a:ext cx="12249785" cy="1099820"/>
          </a:xfrm>
          <a:prstGeom prst="rect">
            <a:avLst/>
          </a:prstGeom>
        </p:spPr>
        <p:txBody>
          <a:bodyPr vert="horz" wrap="square" lIns="0" tIns="4445" rIns="0" bIns="0" rtlCol="0">
            <a:spAutoFit/>
          </a:bodyPr>
          <a:lstStyle/>
          <a:p>
            <a:pPr marL="12700" marR="5080">
              <a:lnSpc>
                <a:spcPts val="4310"/>
              </a:lnSpc>
              <a:spcBef>
                <a:spcPts val="35"/>
              </a:spcBef>
            </a:pPr>
            <a:r>
              <a:rPr sz="3450" spc="55" dirty="0">
                <a:solidFill>
                  <a:srgbClr val="F0D2B8"/>
                </a:solidFill>
                <a:latin typeface="Georgia"/>
                <a:cs typeface="Georgia"/>
              </a:rPr>
              <a:t>Insight</a:t>
            </a:r>
            <a:r>
              <a:rPr sz="3450" spc="254" dirty="0">
                <a:solidFill>
                  <a:srgbClr val="F0D2B8"/>
                </a:solidFill>
                <a:latin typeface="Georgia"/>
                <a:cs typeface="Georgia"/>
              </a:rPr>
              <a:t> </a:t>
            </a:r>
            <a:r>
              <a:rPr sz="3450" spc="95" dirty="0">
                <a:solidFill>
                  <a:srgbClr val="F0D2B8"/>
                </a:solidFill>
                <a:latin typeface="Georgia"/>
                <a:cs typeface="Georgia"/>
              </a:rPr>
              <a:t>6</a:t>
            </a:r>
            <a:r>
              <a:rPr sz="3450" spc="260" dirty="0">
                <a:solidFill>
                  <a:srgbClr val="F0D2B8"/>
                </a:solidFill>
                <a:latin typeface="Georgia"/>
                <a:cs typeface="Georgia"/>
              </a:rPr>
              <a:t> </a:t>
            </a:r>
            <a:r>
              <a:rPr sz="3450" spc="50" dirty="0">
                <a:solidFill>
                  <a:srgbClr val="F0D2B8"/>
                </a:solidFill>
                <a:latin typeface="Georgia"/>
                <a:cs typeface="Georgia"/>
              </a:rPr>
              <a:t>)</a:t>
            </a:r>
            <a:r>
              <a:rPr sz="3450" spc="254" dirty="0">
                <a:solidFill>
                  <a:srgbClr val="F0D2B8"/>
                </a:solidFill>
                <a:latin typeface="Georgia"/>
                <a:cs typeface="Georgia"/>
              </a:rPr>
              <a:t> </a:t>
            </a:r>
            <a:r>
              <a:rPr sz="3450" spc="50" dirty="0">
                <a:solidFill>
                  <a:srgbClr val="F0D2B8"/>
                </a:solidFill>
                <a:latin typeface="Georgia"/>
                <a:cs typeface="Georgia"/>
              </a:rPr>
              <a:t>List</a:t>
            </a:r>
            <a:r>
              <a:rPr sz="3450" spc="250" dirty="0">
                <a:solidFill>
                  <a:srgbClr val="F0D2B8"/>
                </a:solidFill>
                <a:latin typeface="Georgia"/>
                <a:cs typeface="Georgia"/>
              </a:rPr>
              <a:t> </a:t>
            </a:r>
            <a:r>
              <a:rPr sz="3450" spc="60" dirty="0">
                <a:solidFill>
                  <a:srgbClr val="F0D2B8"/>
                </a:solidFill>
                <a:latin typeface="Georgia"/>
                <a:cs typeface="Georgia"/>
              </a:rPr>
              <a:t>loans</a:t>
            </a:r>
            <a:r>
              <a:rPr sz="3450" spc="50" dirty="0">
                <a:solidFill>
                  <a:srgbClr val="F0D2B8"/>
                </a:solidFill>
                <a:latin typeface="Georgia"/>
                <a:cs typeface="Georgia"/>
              </a:rPr>
              <a:t> </a:t>
            </a:r>
            <a:r>
              <a:rPr sz="3450" spc="85" dirty="0">
                <a:solidFill>
                  <a:srgbClr val="F0D2B8"/>
                </a:solidFill>
                <a:latin typeface="Georgia"/>
                <a:cs typeface="Georgia"/>
              </a:rPr>
              <a:t>where</a:t>
            </a:r>
            <a:r>
              <a:rPr sz="3450" spc="285" dirty="0">
                <a:solidFill>
                  <a:srgbClr val="F0D2B8"/>
                </a:solidFill>
                <a:latin typeface="Georgia"/>
                <a:cs typeface="Georgia"/>
              </a:rPr>
              <a:t> </a:t>
            </a:r>
            <a:r>
              <a:rPr sz="3450" spc="60" dirty="0">
                <a:solidFill>
                  <a:srgbClr val="F0D2B8"/>
                </a:solidFill>
                <a:latin typeface="Georgia"/>
                <a:cs typeface="Georgia"/>
              </a:rPr>
              <a:t>the</a:t>
            </a:r>
            <a:r>
              <a:rPr sz="3450" spc="265" dirty="0">
                <a:solidFill>
                  <a:srgbClr val="F0D2B8"/>
                </a:solidFill>
                <a:latin typeface="Georgia"/>
                <a:cs typeface="Georgia"/>
              </a:rPr>
              <a:t> </a:t>
            </a:r>
            <a:r>
              <a:rPr sz="3450" spc="90" dirty="0">
                <a:solidFill>
                  <a:srgbClr val="F0D2B8"/>
                </a:solidFill>
                <a:latin typeface="Georgia"/>
                <a:cs typeface="Georgia"/>
              </a:rPr>
              <a:t>end</a:t>
            </a:r>
            <a:r>
              <a:rPr sz="3450" spc="40" dirty="0">
                <a:solidFill>
                  <a:srgbClr val="F0D2B8"/>
                </a:solidFill>
                <a:latin typeface="Georgia"/>
                <a:cs typeface="Georgia"/>
              </a:rPr>
              <a:t> </a:t>
            </a:r>
            <a:r>
              <a:rPr sz="3450" spc="75" dirty="0">
                <a:solidFill>
                  <a:srgbClr val="F0D2B8"/>
                </a:solidFill>
                <a:latin typeface="Georgia"/>
                <a:cs typeface="Georgia"/>
              </a:rPr>
              <a:t>date</a:t>
            </a:r>
            <a:r>
              <a:rPr sz="3450" spc="265" dirty="0">
                <a:solidFill>
                  <a:srgbClr val="F0D2B8"/>
                </a:solidFill>
                <a:latin typeface="Georgia"/>
                <a:cs typeface="Georgia"/>
              </a:rPr>
              <a:t> </a:t>
            </a:r>
            <a:r>
              <a:rPr sz="3450" spc="65" dirty="0">
                <a:solidFill>
                  <a:srgbClr val="F0D2B8"/>
                </a:solidFill>
                <a:latin typeface="Georgia"/>
                <a:cs typeface="Georgia"/>
              </a:rPr>
              <a:t>has</a:t>
            </a:r>
            <a:r>
              <a:rPr sz="3450" spc="260" dirty="0">
                <a:solidFill>
                  <a:srgbClr val="F0D2B8"/>
                </a:solidFill>
                <a:latin typeface="Georgia"/>
                <a:cs typeface="Georgia"/>
              </a:rPr>
              <a:t> </a:t>
            </a:r>
            <a:r>
              <a:rPr sz="3450" spc="80" dirty="0">
                <a:solidFill>
                  <a:srgbClr val="F0D2B8"/>
                </a:solidFill>
                <a:latin typeface="Georgia"/>
                <a:cs typeface="Georgia"/>
              </a:rPr>
              <a:t>passed</a:t>
            </a:r>
            <a:r>
              <a:rPr sz="3450" spc="40" dirty="0">
                <a:solidFill>
                  <a:srgbClr val="F0D2B8"/>
                </a:solidFill>
                <a:latin typeface="Georgia"/>
                <a:cs typeface="Georgia"/>
              </a:rPr>
              <a:t> </a:t>
            </a:r>
            <a:r>
              <a:rPr sz="3450" spc="70" dirty="0">
                <a:solidFill>
                  <a:srgbClr val="F0D2B8"/>
                </a:solidFill>
                <a:latin typeface="Georgia"/>
                <a:cs typeface="Georgia"/>
              </a:rPr>
              <a:t>but</a:t>
            </a:r>
            <a:r>
              <a:rPr sz="3450" spc="265" dirty="0">
                <a:solidFill>
                  <a:srgbClr val="F0D2B8"/>
                </a:solidFill>
                <a:latin typeface="Georgia"/>
                <a:cs typeface="Georgia"/>
              </a:rPr>
              <a:t> </a:t>
            </a:r>
            <a:r>
              <a:rPr sz="3450" spc="30" dirty="0">
                <a:solidFill>
                  <a:srgbClr val="F0D2B8"/>
                </a:solidFill>
                <a:latin typeface="Georgia"/>
                <a:cs typeface="Georgia"/>
              </a:rPr>
              <a:t>the </a:t>
            </a:r>
            <a:r>
              <a:rPr sz="3450" spc="65" dirty="0">
                <a:solidFill>
                  <a:srgbClr val="F0D2B8"/>
                </a:solidFill>
                <a:latin typeface="Georgia"/>
                <a:cs typeface="Georgia"/>
              </a:rPr>
              <a:t>loan</a:t>
            </a:r>
            <a:r>
              <a:rPr sz="3450" spc="300" dirty="0">
                <a:solidFill>
                  <a:srgbClr val="F0D2B8"/>
                </a:solidFill>
                <a:latin typeface="Georgia"/>
                <a:cs typeface="Georgia"/>
              </a:rPr>
              <a:t> </a:t>
            </a:r>
            <a:r>
              <a:rPr sz="3450" dirty="0">
                <a:solidFill>
                  <a:srgbClr val="F0D2B8"/>
                </a:solidFill>
                <a:latin typeface="Georgia"/>
                <a:cs typeface="Georgia"/>
              </a:rPr>
              <a:t>is</a:t>
            </a:r>
            <a:r>
              <a:rPr sz="3450" spc="300" dirty="0">
                <a:solidFill>
                  <a:srgbClr val="F0D2B8"/>
                </a:solidFill>
                <a:latin typeface="Georgia"/>
                <a:cs typeface="Georgia"/>
              </a:rPr>
              <a:t> </a:t>
            </a:r>
            <a:r>
              <a:rPr sz="3450" dirty="0">
                <a:solidFill>
                  <a:srgbClr val="F0D2B8"/>
                </a:solidFill>
                <a:latin typeface="Georgia"/>
                <a:cs typeface="Georgia"/>
              </a:rPr>
              <a:t>still</a:t>
            </a:r>
            <a:r>
              <a:rPr sz="3450" spc="310" dirty="0">
                <a:solidFill>
                  <a:srgbClr val="F0D2B8"/>
                </a:solidFill>
                <a:latin typeface="Georgia"/>
                <a:cs typeface="Georgia"/>
              </a:rPr>
              <a:t> </a:t>
            </a:r>
            <a:r>
              <a:rPr sz="3450" spc="65" dirty="0">
                <a:solidFill>
                  <a:srgbClr val="F0D2B8"/>
                </a:solidFill>
                <a:latin typeface="Georgia"/>
                <a:cs typeface="Georgia"/>
              </a:rPr>
              <a:t>active,</a:t>
            </a:r>
            <a:r>
              <a:rPr sz="3450" spc="320" dirty="0">
                <a:solidFill>
                  <a:srgbClr val="F0D2B8"/>
                </a:solidFill>
                <a:latin typeface="Georgia"/>
                <a:cs typeface="Georgia"/>
              </a:rPr>
              <a:t> </a:t>
            </a:r>
            <a:r>
              <a:rPr sz="3450" spc="55" dirty="0">
                <a:solidFill>
                  <a:srgbClr val="F0D2B8"/>
                </a:solidFill>
                <a:latin typeface="Georgia"/>
                <a:cs typeface="Georgia"/>
              </a:rPr>
              <a:t>indicating</a:t>
            </a:r>
            <a:r>
              <a:rPr sz="3450" spc="330" dirty="0">
                <a:solidFill>
                  <a:srgbClr val="F0D2B8"/>
                </a:solidFill>
                <a:latin typeface="Georgia"/>
                <a:cs typeface="Georgia"/>
              </a:rPr>
              <a:t> </a:t>
            </a:r>
            <a:r>
              <a:rPr sz="3450" spc="80" dirty="0">
                <a:solidFill>
                  <a:srgbClr val="F0D2B8"/>
                </a:solidFill>
                <a:latin typeface="Georgia"/>
                <a:cs typeface="Georgia"/>
              </a:rPr>
              <a:t>overdue</a:t>
            </a:r>
            <a:r>
              <a:rPr sz="3450" spc="330" dirty="0">
                <a:solidFill>
                  <a:srgbClr val="F0D2B8"/>
                </a:solidFill>
                <a:latin typeface="Georgia"/>
                <a:cs typeface="Georgia"/>
              </a:rPr>
              <a:t> </a:t>
            </a:r>
            <a:r>
              <a:rPr sz="3450" spc="75" dirty="0">
                <a:solidFill>
                  <a:srgbClr val="F0D2B8"/>
                </a:solidFill>
                <a:latin typeface="Georgia"/>
                <a:cs typeface="Georgia"/>
              </a:rPr>
              <a:t>repayments.</a:t>
            </a:r>
            <a:endParaRPr sz="3450">
              <a:latin typeface="Georgia"/>
              <a:cs typeface="Georgia"/>
            </a:endParaRPr>
          </a:p>
        </p:txBody>
      </p:sp>
      <p:pic>
        <p:nvPicPr>
          <p:cNvPr id="3" name="object 3"/>
          <p:cNvPicPr/>
          <p:nvPr/>
        </p:nvPicPr>
        <p:blipFill>
          <a:blip r:embed="rId2" cstate="print"/>
          <a:stretch>
            <a:fillRect/>
          </a:stretch>
        </p:blipFill>
        <p:spPr>
          <a:xfrm>
            <a:off x="228600" y="228600"/>
            <a:ext cx="14097000" cy="61874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5208" y="6463385"/>
            <a:ext cx="11815445" cy="1147445"/>
          </a:xfrm>
          <a:prstGeom prst="rect">
            <a:avLst/>
          </a:prstGeom>
        </p:spPr>
        <p:txBody>
          <a:bodyPr vert="horz" wrap="square" lIns="0" tIns="12700" rIns="0" bIns="0" rtlCol="0">
            <a:spAutoFit/>
          </a:bodyPr>
          <a:lstStyle/>
          <a:p>
            <a:pPr marL="12700" marR="5080">
              <a:lnSpc>
                <a:spcPct val="105100"/>
              </a:lnSpc>
              <a:spcBef>
                <a:spcPts val="100"/>
              </a:spcBef>
            </a:pPr>
            <a:r>
              <a:rPr sz="3500" spc="145" dirty="0">
                <a:solidFill>
                  <a:srgbClr val="F0D2B8"/>
                </a:solidFill>
                <a:latin typeface="Georgia"/>
                <a:cs typeface="Georgia"/>
              </a:rPr>
              <a:t>Insight</a:t>
            </a:r>
            <a:r>
              <a:rPr sz="3500" spc="-140" dirty="0">
                <a:solidFill>
                  <a:srgbClr val="F0D2B8"/>
                </a:solidFill>
                <a:latin typeface="Georgia"/>
                <a:cs typeface="Georgia"/>
              </a:rPr>
              <a:t> </a:t>
            </a:r>
            <a:r>
              <a:rPr sz="3500" spc="155" dirty="0">
                <a:solidFill>
                  <a:srgbClr val="F0D2B8"/>
                </a:solidFill>
                <a:latin typeface="Georgia"/>
                <a:cs typeface="Georgia"/>
              </a:rPr>
              <a:t>7</a:t>
            </a:r>
            <a:r>
              <a:rPr sz="3500" spc="-135" dirty="0">
                <a:solidFill>
                  <a:srgbClr val="F0D2B8"/>
                </a:solidFill>
                <a:latin typeface="Georgia"/>
                <a:cs typeface="Georgia"/>
              </a:rPr>
              <a:t> </a:t>
            </a:r>
            <a:r>
              <a:rPr sz="3500" spc="114" dirty="0">
                <a:solidFill>
                  <a:srgbClr val="F0D2B8"/>
                </a:solidFill>
                <a:latin typeface="Georgia"/>
                <a:cs typeface="Georgia"/>
              </a:rPr>
              <a:t>)</a:t>
            </a:r>
            <a:r>
              <a:rPr sz="3500" spc="-125" dirty="0">
                <a:solidFill>
                  <a:srgbClr val="F0D2B8"/>
                </a:solidFill>
                <a:latin typeface="Georgia"/>
                <a:cs typeface="Georgia"/>
              </a:rPr>
              <a:t> </a:t>
            </a:r>
            <a:r>
              <a:rPr sz="3500" spc="145" dirty="0">
                <a:solidFill>
                  <a:srgbClr val="F0D2B8"/>
                </a:solidFill>
                <a:latin typeface="Georgia"/>
                <a:cs typeface="Georgia"/>
              </a:rPr>
              <a:t>Retrieve</a:t>
            </a:r>
            <a:r>
              <a:rPr sz="3500" spc="-120" dirty="0">
                <a:solidFill>
                  <a:srgbClr val="F0D2B8"/>
                </a:solidFill>
                <a:latin typeface="Georgia"/>
                <a:cs typeface="Georgia"/>
              </a:rPr>
              <a:t> </a:t>
            </a:r>
            <a:r>
              <a:rPr sz="3500" spc="150" dirty="0">
                <a:solidFill>
                  <a:srgbClr val="F0D2B8"/>
                </a:solidFill>
                <a:latin typeface="Georgia"/>
                <a:cs typeface="Georgia"/>
              </a:rPr>
              <a:t>the</a:t>
            </a:r>
            <a:r>
              <a:rPr sz="3500" spc="-140" dirty="0">
                <a:solidFill>
                  <a:srgbClr val="F0D2B8"/>
                </a:solidFill>
                <a:latin typeface="Georgia"/>
                <a:cs typeface="Georgia"/>
              </a:rPr>
              <a:t> </a:t>
            </a:r>
            <a:r>
              <a:rPr sz="3500" spc="175" dirty="0">
                <a:solidFill>
                  <a:srgbClr val="F0D2B8"/>
                </a:solidFill>
                <a:latin typeface="Georgia"/>
                <a:cs typeface="Georgia"/>
              </a:rPr>
              <a:t>Employee</a:t>
            </a:r>
            <a:r>
              <a:rPr sz="3500" spc="-110" dirty="0">
                <a:solidFill>
                  <a:srgbClr val="F0D2B8"/>
                </a:solidFill>
                <a:latin typeface="Georgia"/>
                <a:cs typeface="Georgia"/>
              </a:rPr>
              <a:t> </a:t>
            </a:r>
            <a:r>
              <a:rPr sz="3500" spc="195" dirty="0">
                <a:solidFill>
                  <a:srgbClr val="F0D2B8"/>
                </a:solidFill>
                <a:latin typeface="Georgia"/>
                <a:cs typeface="Georgia"/>
              </a:rPr>
              <a:t>who</a:t>
            </a:r>
            <a:r>
              <a:rPr sz="3500" spc="-125" dirty="0">
                <a:solidFill>
                  <a:srgbClr val="F0D2B8"/>
                </a:solidFill>
                <a:latin typeface="Georgia"/>
                <a:cs typeface="Georgia"/>
              </a:rPr>
              <a:t> </a:t>
            </a:r>
            <a:r>
              <a:rPr sz="3500" spc="145" dirty="0">
                <a:solidFill>
                  <a:srgbClr val="F0D2B8"/>
                </a:solidFill>
                <a:latin typeface="Georgia"/>
                <a:cs typeface="Georgia"/>
              </a:rPr>
              <a:t>serves</a:t>
            </a:r>
            <a:r>
              <a:rPr sz="3500" spc="-125" dirty="0">
                <a:solidFill>
                  <a:srgbClr val="F0D2B8"/>
                </a:solidFill>
                <a:latin typeface="Georgia"/>
                <a:cs typeface="Georgia"/>
              </a:rPr>
              <a:t> </a:t>
            </a:r>
            <a:r>
              <a:rPr sz="3500" spc="150" dirty="0">
                <a:solidFill>
                  <a:srgbClr val="F0D2B8"/>
                </a:solidFill>
                <a:latin typeface="Georgia"/>
                <a:cs typeface="Georgia"/>
              </a:rPr>
              <a:t>the</a:t>
            </a:r>
            <a:r>
              <a:rPr sz="3500" spc="-140" dirty="0">
                <a:solidFill>
                  <a:srgbClr val="F0D2B8"/>
                </a:solidFill>
                <a:latin typeface="Georgia"/>
                <a:cs typeface="Georgia"/>
              </a:rPr>
              <a:t> </a:t>
            </a:r>
            <a:r>
              <a:rPr sz="3500" spc="125" dirty="0">
                <a:solidFill>
                  <a:srgbClr val="F0D2B8"/>
                </a:solidFill>
                <a:latin typeface="Georgia"/>
                <a:cs typeface="Georgia"/>
              </a:rPr>
              <a:t>largest </a:t>
            </a:r>
            <a:r>
              <a:rPr sz="3500" spc="185" dirty="0">
                <a:solidFill>
                  <a:srgbClr val="F0D2B8"/>
                </a:solidFill>
                <a:latin typeface="Georgia"/>
                <a:cs typeface="Georgia"/>
              </a:rPr>
              <a:t>number</a:t>
            </a:r>
            <a:r>
              <a:rPr sz="3500" spc="95" dirty="0">
                <a:solidFill>
                  <a:srgbClr val="F0D2B8"/>
                </a:solidFill>
                <a:latin typeface="Georgia"/>
                <a:cs typeface="Georgia"/>
              </a:rPr>
              <a:t> </a:t>
            </a:r>
            <a:r>
              <a:rPr sz="3500" spc="130" dirty="0">
                <a:solidFill>
                  <a:srgbClr val="F0D2B8"/>
                </a:solidFill>
                <a:latin typeface="Georgia"/>
                <a:cs typeface="Georgia"/>
              </a:rPr>
              <a:t>of</a:t>
            </a:r>
            <a:r>
              <a:rPr sz="3500" spc="95" dirty="0">
                <a:solidFill>
                  <a:srgbClr val="F0D2B8"/>
                </a:solidFill>
                <a:latin typeface="Georgia"/>
                <a:cs typeface="Georgia"/>
              </a:rPr>
              <a:t> </a:t>
            </a:r>
            <a:r>
              <a:rPr sz="3500" spc="140" dirty="0">
                <a:solidFill>
                  <a:srgbClr val="F0D2B8"/>
                </a:solidFill>
                <a:latin typeface="Georgia"/>
                <a:cs typeface="Georgia"/>
              </a:rPr>
              <a:t>customers.</a:t>
            </a:r>
            <a:endParaRPr sz="3500">
              <a:latin typeface="Georgia"/>
              <a:cs typeface="Georgia"/>
            </a:endParaRPr>
          </a:p>
        </p:txBody>
      </p:sp>
      <p:pic>
        <p:nvPicPr>
          <p:cNvPr id="3" name="object 3"/>
          <p:cNvPicPr/>
          <p:nvPr/>
        </p:nvPicPr>
        <p:blipFill>
          <a:blip r:embed="rId2" cstate="print"/>
          <a:stretch>
            <a:fillRect/>
          </a:stretch>
        </p:blipFill>
        <p:spPr>
          <a:xfrm>
            <a:off x="152400" y="152400"/>
            <a:ext cx="14249400" cy="6172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5395" y="6705092"/>
            <a:ext cx="12178665" cy="1099820"/>
          </a:xfrm>
          <a:prstGeom prst="rect">
            <a:avLst/>
          </a:prstGeom>
        </p:spPr>
        <p:txBody>
          <a:bodyPr vert="horz" wrap="square" lIns="0" tIns="4445" rIns="0" bIns="0" rtlCol="0">
            <a:spAutoFit/>
          </a:bodyPr>
          <a:lstStyle/>
          <a:p>
            <a:pPr marL="12700" marR="5080">
              <a:lnSpc>
                <a:spcPts val="4310"/>
              </a:lnSpc>
              <a:spcBef>
                <a:spcPts val="35"/>
              </a:spcBef>
            </a:pPr>
            <a:r>
              <a:rPr sz="3450" spc="55" dirty="0">
                <a:solidFill>
                  <a:srgbClr val="F0D2B8"/>
                </a:solidFill>
                <a:latin typeface="Georgia"/>
                <a:cs typeface="Georgia"/>
              </a:rPr>
              <a:t>Insight</a:t>
            </a:r>
            <a:r>
              <a:rPr sz="3450" spc="45" dirty="0">
                <a:solidFill>
                  <a:srgbClr val="F0D2B8"/>
                </a:solidFill>
                <a:latin typeface="Georgia"/>
                <a:cs typeface="Georgia"/>
              </a:rPr>
              <a:t> </a:t>
            </a:r>
            <a:r>
              <a:rPr sz="3450" spc="80" dirty="0">
                <a:solidFill>
                  <a:srgbClr val="F0D2B8"/>
                </a:solidFill>
                <a:latin typeface="Georgia"/>
                <a:cs typeface="Georgia"/>
              </a:rPr>
              <a:t>8</a:t>
            </a:r>
            <a:r>
              <a:rPr sz="3450" spc="60" dirty="0">
                <a:solidFill>
                  <a:srgbClr val="F0D2B8"/>
                </a:solidFill>
                <a:latin typeface="Georgia"/>
                <a:cs typeface="Georgia"/>
              </a:rPr>
              <a:t> </a:t>
            </a:r>
            <a:r>
              <a:rPr sz="3450" spc="50" dirty="0">
                <a:solidFill>
                  <a:srgbClr val="F0D2B8"/>
                </a:solidFill>
                <a:latin typeface="Georgia"/>
                <a:cs typeface="Georgia"/>
              </a:rPr>
              <a:t>)</a:t>
            </a:r>
            <a:r>
              <a:rPr sz="3450" spc="55" dirty="0">
                <a:solidFill>
                  <a:srgbClr val="F0D2B8"/>
                </a:solidFill>
                <a:latin typeface="Georgia"/>
                <a:cs typeface="Georgia"/>
              </a:rPr>
              <a:t> </a:t>
            </a:r>
            <a:r>
              <a:rPr sz="3450" spc="80" dirty="0">
                <a:solidFill>
                  <a:srgbClr val="F0D2B8"/>
                </a:solidFill>
                <a:latin typeface="Georgia"/>
                <a:cs typeface="Georgia"/>
              </a:rPr>
              <a:t>Find</a:t>
            </a:r>
            <a:r>
              <a:rPr sz="3450" spc="50" dirty="0">
                <a:solidFill>
                  <a:srgbClr val="F0D2B8"/>
                </a:solidFill>
                <a:latin typeface="Georgia"/>
                <a:cs typeface="Georgia"/>
              </a:rPr>
              <a:t> </a:t>
            </a:r>
            <a:r>
              <a:rPr sz="3450" spc="80" dirty="0">
                <a:solidFill>
                  <a:srgbClr val="F0D2B8"/>
                </a:solidFill>
                <a:latin typeface="Georgia"/>
                <a:cs typeface="Georgia"/>
              </a:rPr>
              <a:t>customers</a:t>
            </a:r>
            <a:r>
              <a:rPr sz="3450" spc="50" dirty="0">
                <a:solidFill>
                  <a:srgbClr val="F0D2B8"/>
                </a:solidFill>
                <a:latin typeface="Georgia"/>
                <a:cs typeface="Georgia"/>
              </a:rPr>
              <a:t> </a:t>
            </a:r>
            <a:r>
              <a:rPr sz="3450" spc="80" dirty="0">
                <a:solidFill>
                  <a:srgbClr val="F0D2B8"/>
                </a:solidFill>
                <a:latin typeface="Georgia"/>
                <a:cs typeface="Georgia"/>
              </a:rPr>
              <a:t>who</a:t>
            </a:r>
            <a:r>
              <a:rPr sz="3450" spc="50" dirty="0">
                <a:solidFill>
                  <a:srgbClr val="F0D2B8"/>
                </a:solidFill>
                <a:latin typeface="Georgia"/>
                <a:cs typeface="Georgia"/>
              </a:rPr>
              <a:t> </a:t>
            </a:r>
            <a:r>
              <a:rPr sz="3450" spc="70" dirty="0">
                <a:solidFill>
                  <a:srgbClr val="F0D2B8"/>
                </a:solidFill>
                <a:latin typeface="Georgia"/>
                <a:cs typeface="Georgia"/>
              </a:rPr>
              <a:t>do</a:t>
            </a:r>
            <a:r>
              <a:rPr sz="3450" spc="50" dirty="0">
                <a:solidFill>
                  <a:srgbClr val="F0D2B8"/>
                </a:solidFill>
                <a:latin typeface="Georgia"/>
                <a:cs typeface="Georgia"/>
              </a:rPr>
              <a:t> </a:t>
            </a:r>
            <a:r>
              <a:rPr sz="3450" spc="65" dirty="0">
                <a:solidFill>
                  <a:srgbClr val="F0D2B8"/>
                </a:solidFill>
                <a:latin typeface="Georgia"/>
                <a:cs typeface="Georgia"/>
              </a:rPr>
              <a:t>not</a:t>
            </a:r>
            <a:r>
              <a:rPr sz="3450" spc="50" dirty="0">
                <a:solidFill>
                  <a:srgbClr val="F0D2B8"/>
                </a:solidFill>
                <a:latin typeface="Georgia"/>
                <a:cs typeface="Georgia"/>
              </a:rPr>
              <a:t> </a:t>
            </a:r>
            <a:r>
              <a:rPr sz="3450" spc="65" dirty="0">
                <a:solidFill>
                  <a:srgbClr val="F0D2B8"/>
                </a:solidFill>
                <a:latin typeface="Georgia"/>
                <a:cs typeface="Georgia"/>
              </a:rPr>
              <a:t>have any</a:t>
            </a:r>
            <a:r>
              <a:rPr sz="3450" spc="60" dirty="0">
                <a:solidFill>
                  <a:srgbClr val="F0D2B8"/>
                </a:solidFill>
                <a:latin typeface="Georgia"/>
                <a:cs typeface="Georgia"/>
              </a:rPr>
              <a:t> </a:t>
            </a:r>
            <a:r>
              <a:rPr sz="3450" spc="55" dirty="0">
                <a:solidFill>
                  <a:srgbClr val="F0D2B8"/>
                </a:solidFill>
                <a:latin typeface="Georgia"/>
                <a:cs typeface="Georgia"/>
              </a:rPr>
              <a:t>linked</a:t>
            </a:r>
            <a:r>
              <a:rPr sz="3450" spc="50" dirty="0">
                <a:solidFill>
                  <a:srgbClr val="F0D2B8"/>
                </a:solidFill>
                <a:latin typeface="Georgia"/>
                <a:cs typeface="Georgia"/>
              </a:rPr>
              <a:t> </a:t>
            </a:r>
            <a:r>
              <a:rPr sz="3450" spc="55" dirty="0">
                <a:solidFill>
                  <a:srgbClr val="F0D2B8"/>
                </a:solidFill>
                <a:latin typeface="Georgia"/>
                <a:cs typeface="Georgia"/>
              </a:rPr>
              <a:t>bank </a:t>
            </a:r>
            <a:r>
              <a:rPr sz="3450" spc="75" dirty="0">
                <a:solidFill>
                  <a:srgbClr val="F0D2B8"/>
                </a:solidFill>
                <a:latin typeface="Georgia"/>
                <a:cs typeface="Georgia"/>
              </a:rPr>
              <a:t>accounts,</a:t>
            </a:r>
            <a:r>
              <a:rPr sz="3450" spc="300" dirty="0">
                <a:solidFill>
                  <a:srgbClr val="F0D2B8"/>
                </a:solidFill>
                <a:latin typeface="Georgia"/>
                <a:cs typeface="Georgia"/>
              </a:rPr>
              <a:t> </a:t>
            </a:r>
            <a:r>
              <a:rPr sz="3450" spc="65" dirty="0">
                <a:solidFill>
                  <a:srgbClr val="F0D2B8"/>
                </a:solidFill>
                <a:latin typeface="Georgia"/>
                <a:cs typeface="Georgia"/>
              </a:rPr>
              <a:t>which</a:t>
            </a:r>
            <a:r>
              <a:rPr sz="3450" spc="295" dirty="0">
                <a:solidFill>
                  <a:srgbClr val="F0D2B8"/>
                </a:solidFill>
                <a:latin typeface="Georgia"/>
                <a:cs typeface="Georgia"/>
              </a:rPr>
              <a:t> </a:t>
            </a:r>
            <a:r>
              <a:rPr sz="3450" dirty="0">
                <a:solidFill>
                  <a:srgbClr val="F0D2B8"/>
                </a:solidFill>
                <a:latin typeface="Georgia"/>
                <a:cs typeface="Georgia"/>
              </a:rPr>
              <a:t>is</a:t>
            </a:r>
            <a:r>
              <a:rPr sz="3450" spc="290" dirty="0">
                <a:solidFill>
                  <a:srgbClr val="F0D2B8"/>
                </a:solidFill>
                <a:latin typeface="Georgia"/>
                <a:cs typeface="Georgia"/>
              </a:rPr>
              <a:t> </a:t>
            </a:r>
            <a:r>
              <a:rPr sz="3450" spc="60" dirty="0">
                <a:solidFill>
                  <a:srgbClr val="F0D2B8"/>
                </a:solidFill>
                <a:latin typeface="Georgia"/>
                <a:cs typeface="Georgia"/>
              </a:rPr>
              <a:t>important</a:t>
            </a:r>
            <a:r>
              <a:rPr sz="3450" spc="305" dirty="0">
                <a:solidFill>
                  <a:srgbClr val="F0D2B8"/>
                </a:solidFill>
                <a:latin typeface="Georgia"/>
                <a:cs typeface="Georgia"/>
              </a:rPr>
              <a:t> </a:t>
            </a:r>
            <a:r>
              <a:rPr sz="3450" spc="55" dirty="0">
                <a:solidFill>
                  <a:srgbClr val="F0D2B8"/>
                </a:solidFill>
                <a:latin typeface="Georgia"/>
                <a:cs typeface="Georgia"/>
              </a:rPr>
              <a:t>for</a:t>
            </a:r>
            <a:r>
              <a:rPr sz="3450" spc="285" dirty="0">
                <a:solidFill>
                  <a:srgbClr val="F0D2B8"/>
                </a:solidFill>
                <a:latin typeface="Georgia"/>
                <a:cs typeface="Georgia"/>
              </a:rPr>
              <a:t> </a:t>
            </a:r>
            <a:r>
              <a:rPr sz="3450" spc="55" dirty="0">
                <a:solidFill>
                  <a:srgbClr val="F0D2B8"/>
                </a:solidFill>
                <a:latin typeface="Georgia"/>
                <a:cs typeface="Georgia"/>
              </a:rPr>
              <a:t>follow-</a:t>
            </a:r>
            <a:r>
              <a:rPr sz="3450" spc="40" dirty="0">
                <a:solidFill>
                  <a:srgbClr val="F0D2B8"/>
                </a:solidFill>
                <a:latin typeface="Georgia"/>
                <a:cs typeface="Georgia"/>
              </a:rPr>
              <a:t>up.</a:t>
            </a:r>
            <a:endParaRPr sz="3450">
              <a:latin typeface="Georgia"/>
              <a:cs typeface="Georgia"/>
            </a:endParaRPr>
          </a:p>
        </p:txBody>
      </p:sp>
      <p:pic>
        <p:nvPicPr>
          <p:cNvPr id="3" name="object 3"/>
          <p:cNvPicPr/>
          <p:nvPr/>
        </p:nvPicPr>
        <p:blipFill>
          <a:blip r:embed="rId2" cstate="print"/>
          <a:stretch>
            <a:fillRect/>
          </a:stretch>
        </p:blipFill>
        <p:spPr>
          <a:xfrm>
            <a:off x="228600" y="228600"/>
            <a:ext cx="14097000" cy="618210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580" y="6721856"/>
            <a:ext cx="12994640" cy="1019810"/>
          </a:xfrm>
          <a:prstGeom prst="rect">
            <a:avLst/>
          </a:prstGeom>
        </p:spPr>
        <p:txBody>
          <a:bodyPr vert="horz" wrap="square" lIns="0" tIns="8255" rIns="0" bIns="0" rtlCol="0">
            <a:spAutoFit/>
          </a:bodyPr>
          <a:lstStyle/>
          <a:p>
            <a:pPr marL="12700" marR="5080">
              <a:lnSpc>
                <a:spcPts val="3979"/>
              </a:lnSpc>
              <a:spcBef>
                <a:spcPts val="65"/>
              </a:spcBef>
              <a:tabLst>
                <a:tab pos="1235075" algn="l"/>
                <a:tab pos="2530475" algn="l"/>
                <a:tab pos="3229610" algn="l"/>
                <a:tab pos="5513070" algn="l"/>
                <a:tab pos="7936230" algn="l"/>
                <a:tab pos="8494395" algn="l"/>
                <a:tab pos="10836910" algn="l"/>
              </a:tabLst>
            </a:pPr>
            <a:r>
              <a:rPr sz="3200" spc="60" dirty="0">
                <a:solidFill>
                  <a:srgbClr val="F0D2B8"/>
                </a:solidFill>
                <a:latin typeface="Georgia"/>
                <a:cs typeface="Georgia"/>
              </a:rPr>
              <a:t>Insight</a:t>
            </a:r>
            <a:r>
              <a:rPr sz="3200" spc="270" dirty="0">
                <a:solidFill>
                  <a:srgbClr val="F0D2B8"/>
                </a:solidFill>
                <a:latin typeface="Georgia"/>
                <a:cs typeface="Georgia"/>
              </a:rPr>
              <a:t> </a:t>
            </a:r>
            <a:r>
              <a:rPr sz="3200" spc="70" dirty="0">
                <a:solidFill>
                  <a:srgbClr val="F0D2B8"/>
                </a:solidFill>
                <a:latin typeface="Georgia"/>
                <a:cs typeface="Georgia"/>
              </a:rPr>
              <a:t>9</a:t>
            </a:r>
            <a:r>
              <a:rPr sz="3200" spc="260" dirty="0">
                <a:solidFill>
                  <a:srgbClr val="F0D2B8"/>
                </a:solidFill>
                <a:latin typeface="Georgia"/>
                <a:cs typeface="Georgia"/>
              </a:rPr>
              <a:t> </a:t>
            </a:r>
            <a:r>
              <a:rPr sz="3200" dirty="0">
                <a:solidFill>
                  <a:srgbClr val="F0D2B8"/>
                </a:solidFill>
                <a:latin typeface="Georgia"/>
                <a:cs typeface="Georgia"/>
              </a:rPr>
              <a:t>)</a:t>
            </a:r>
            <a:r>
              <a:rPr sz="3200" spc="254" dirty="0">
                <a:solidFill>
                  <a:srgbClr val="F0D2B8"/>
                </a:solidFill>
                <a:latin typeface="Georgia"/>
                <a:cs typeface="Georgia"/>
              </a:rPr>
              <a:t> </a:t>
            </a:r>
            <a:r>
              <a:rPr sz="3200" spc="60" dirty="0">
                <a:solidFill>
                  <a:srgbClr val="F0D2B8"/>
                </a:solidFill>
                <a:latin typeface="Georgia"/>
                <a:cs typeface="Georgia"/>
              </a:rPr>
              <a:t>Detect</a:t>
            </a:r>
            <a:r>
              <a:rPr sz="3200" spc="260" dirty="0">
                <a:solidFill>
                  <a:srgbClr val="F0D2B8"/>
                </a:solidFill>
                <a:latin typeface="Georgia"/>
                <a:cs typeface="Georgia"/>
              </a:rPr>
              <a:t> </a:t>
            </a:r>
            <a:r>
              <a:rPr sz="3200" spc="65" dirty="0">
                <a:solidFill>
                  <a:srgbClr val="F0D2B8"/>
                </a:solidFill>
                <a:latin typeface="Georgia"/>
                <a:cs typeface="Georgia"/>
              </a:rPr>
              <a:t>accounts</a:t>
            </a:r>
            <a:r>
              <a:rPr sz="3200" spc="270" dirty="0">
                <a:solidFill>
                  <a:srgbClr val="F0D2B8"/>
                </a:solidFill>
                <a:latin typeface="Georgia"/>
                <a:cs typeface="Georgia"/>
              </a:rPr>
              <a:t> </a:t>
            </a:r>
            <a:r>
              <a:rPr sz="3200" spc="65" dirty="0">
                <a:solidFill>
                  <a:srgbClr val="F0D2B8"/>
                </a:solidFill>
                <a:latin typeface="Georgia"/>
                <a:cs typeface="Georgia"/>
              </a:rPr>
              <a:t>with</a:t>
            </a:r>
            <a:r>
              <a:rPr sz="3200" spc="270" dirty="0">
                <a:solidFill>
                  <a:srgbClr val="F0D2B8"/>
                </a:solidFill>
                <a:latin typeface="Georgia"/>
                <a:cs typeface="Georgia"/>
              </a:rPr>
              <a:t> </a:t>
            </a:r>
            <a:r>
              <a:rPr sz="3200" spc="60" dirty="0">
                <a:solidFill>
                  <a:srgbClr val="F0D2B8"/>
                </a:solidFill>
                <a:latin typeface="Georgia"/>
                <a:cs typeface="Georgia"/>
              </a:rPr>
              <a:t>a</a:t>
            </a:r>
            <a:r>
              <a:rPr sz="3200" spc="250" dirty="0">
                <a:solidFill>
                  <a:srgbClr val="F0D2B8"/>
                </a:solidFill>
                <a:latin typeface="Georgia"/>
                <a:cs typeface="Georgia"/>
              </a:rPr>
              <a:t> </a:t>
            </a:r>
            <a:r>
              <a:rPr sz="3200" spc="65" dirty="0">
                <a:solidFill>
                  <a:srgbClr val="F0D2B8"/>
                </a:solidFill>
                <a:latin typeface="Georgia"/>
                <a:cs typeface="Georgia"/>
              </a:rPr>
              <a:t>balance</a:t>
            </a:r>
            <a:r>
              <a:rPr sz="3200" spc="285" dirty="0">
                <a:solidFill>
                  <a:srgbClr val="F0D2B8"/>
                </a:solidFill>
                <a:latin typeface="Georgia"/>
                <a:cs typeface="Georgia"/>
              </a:rPr>
              <a:t> </a:t>
            </a:r>
            <a:r>
              <a:rPr sz="3200" spc="50" dirty="0">
                <a:solidFill>
                  <a:srgbClr val="F0D2B8"/>
                </a:solidFill>
                <a:latin typeface="Georgia"/>
                <a:cs typeface="Georgia"/>
              </a:rPr>
              <a:t>less</a:t>
            </a:r>
            <a:r>
              <a:rPr sz="3200" spc="265" dirty="0">
                <a:solidFill>
                  <a:srgbClr val="F0D2B8"/>
                </a:solidFill>
                <a:latin typeface="Georgia"/>
                <a:cs typeface="Georgia"/>
              </a:rPr>
              <a:t> </a:t>
            </a:r>
            <a:r>
              <a:rPr sz="3200" spc="65" dirty="0">
                <a:solidFill>
                  <a:srgbClr val="F0D2B8"/>
                </a:solidFill>
                <a:latin typeface="Georgia"/>
                <a:cs typeface="Georgia"/>
              </a:rPr>
              <a:t>than</a:t>
            </a:r>
            <a:r>
              <a:rPr sz="3200" spc="254" dirty="0">
                <a:solidFill>
                  <a:srgbClr val="F0D2B8"/>
                </a:solidFill>
                <a:latin typeface="Georgia"/>
                <a:cs typeface="Georgia"/>
              </a:rPr>
              <a:t> </a:t>
            </a:r>
            <a:r>
              <a:rPr sz="3200" spc="80" dirty="0">
                <a:solidFill>
                  <a:srgbClr val="F0D2B8"/>
                </a:solidFill>
                <a:latin typeface="Georgia"/>
                <a:cs typeface="Georgia"/>
              </a:rPr>
              <a:t>10000</a:t>
            </a:r>
            <a:r>
              <a:rPr sz="3200" spc="275" dirty="0">
                <a:solidFill>
                  <a:srgbClr val="F0D2B8"/>
                </a:solidFill>
                <a:latin typeface="Georgia"/>
                <a:cs typeface="Georgia"/>
              </a:rPr>
              <a:t> </a:t>
            </a:r>
            <a:r>
              <a:rPr sz="3200" spc="55" dirty="0">
                <a:solidFill>
                  <a:srgbClr val="F0D2B8"/>
                </a:solidFill>
                <a:latin typeface="Georgia"/>
                <a:cs typeface="Georgia"/>
              </a:rPr>
              <a:t>currency </a:t>
            </a:r>
            <a:r>
              <a:rPr sz="3200" spc="45" dirty="0">
                <a:solidFill>
                  <a:srgbClr val="F0D2B8"/>
                </a:solidFill>
                <a:latin typeface="Georgia"/>
                <a:cs typeface="Georgia"/>
              </a:rPr>
              <a:t>units,</a:t>
            </a:r>
            <a:r>
              <a:rPr sz="3200" dirty="0">
                <a:solidFill>
                  <a:srgbClr val="F0D2B8"/>
                </a:solidFill>
                <a:latin typeface="Georgia"/>
                <a:cs typeface="Georgia"/>
              </a:rPr>
              <a:t>	</a:t>
            </a:r>
            <a:r>
              <a:rPr sz="3200" spc="50" dirty="0">
                <a:solidFill>
                  <a:srgbClr val="F0D2B8"/>
                </a:solidFill>
                <a:latin typeface="Georgia"/>
                <a:cs typeface="Georgia"/>
              </a:rPr>
              <a:t>useful</a:t>
            </a:r>
            <a:r>
              <a:rPr sz="3200" dirty="0">
                <a:solidFill>
                  <a:srgbClr val="F0D2B8"/>
                </a:solidFill>
                <a:latin typeface="Georgia"/>
                <a:cs typeface="Georgia"/>
              </a:rPr>
              <a:t>	</a:t>
            </a:r>
            <a:r>
              <a:rPr sz="3200" spc="30" dirty="0">
                <a:solidFill>
                  <a:srgbClr val="F0D2B8"/>
                </a:solidFill>
                <a:latin typeface="Georgia"/>
                <a:cs typeface="Georgia"/>
              </a:rPr>
              <a:t>for</a:t>
            </a:r>
            <a:r>
              <a:rPr sz="3200" dirty="0">
                <a:solidFill>
                  <a:srgbClr val="F0D2B8"/>
                </a:solidFill>
                <a:latin typeface="Georgia"/>
                <a:cs typeface="Georgia"/>
              </a:rPr>
              <a:t>	</a:t>
            </a:r>
            <a:r>
              <a:rPr sz="3200" spc="55" dirty="0">
                <a:solidFill>
                  <a:srgbClr val="F0D2B8"/>
                </a:solidFill>
                <a:latin typeface="Georgia"/>
                <a:cs typeface="Georgia"/>
              </a:rPr>
              <a:t>monitoring</a:t>
            </a:r>
            <a:r>
              <a:rPr sz="3200" dirty="0">
                <a:solidFill>
                  <a:srgbClr val="F0D2B8"/>
                </a:solidFill>
                <a:latin typeface="Georgia"/>
                <a:cs typeface="Georgia"/>
              </a:rPr>
              <a:t>	</a:t>
            </a:r>
            <a:r>
              <a:rPr sz="3200" spc="65" dirty="0">
                <a:solidFill>
                  <a:srgbClr val="F0D2B8"/>
                </a:solidFill>
                <a:latin typeface="Georgia"/>
                <a:cs typeface="Georgia"/>
              </a:rPr>
              <a:t>low-</a:t>
            </a:r>
            <a:r>
              <a:rPr sz="3200" spc="55" dirty="0">
                <a:solidFill>
                  <a:srgbClr val="F0D2B8"/>
                </a:solidFill>
                <a:latin typeface="Georgia"/>
                <a:cs typeface="Georgia"/>
              </a:rPr>
              <a:t>balance</a:t>
            </a:r>
            <a:r>
              <a:rPr sz="3200" dirty="0">
                <a:solidFill>
                  <a:srgbClr val="F0D2B8"/>
                </a:solidFill>
                <a:latin typeface="Georgia"/>
                <a:cs typeface="Georgia"/>
              </a:rPr>
              <a:t>	</a:t>
            </a:r>
            <a:r>
              <a:rPr sz="3200" spc="40" dirty="0">
                <a:solidFill>
                  <a:srgbClr val="F0D2B8"/>
                </a:solidFill>
                <a:latin typeface="Georgia"/>
                <a:cs typeface="Georgia"/>
              </a:rPr>
              <a:t>or</a:t>
            </a:r>
            <a:r>
              <a:rPr sz="3200" dirty="0">
                <a:solidFill>
                  <a:srgbClr val="F0D2B8"/>
                </a:solidFill>
                <a:latin typeface="Georgia"/>
                <a:cs typeface="Georgia"/>
              </a:rPr>
              <a:t>	</a:t>
            </a:r>
            <a:r>
              <a:rPr sz="3200" spc="65" dirty="0">
                <a:solidFill>
                  <a:srgbClr val="F0D2B8"/>
                </a:solidFill>
                <a:latin typeface="Georgia"/>
                <a:cs typeface="Georgia"/>
              </a:rPr>
              <a:t>near-</a:t>
            </a:r>
            <a:r>
              <a:rPr sz="3200" spc="50" dirty="0">
                <a:solidFill>
                  <a:srgbClr val="F0D2B8"/>
                </a:solidFill>
                <a:latin typeface="Georgia"/>
                <a:cs typeface="Georgia"/>
              </a:rPr>
              <a:t>closed</a:t>
            </a:r>
            <a:r>
              <a:rPr sz="3200" dirty="0">
                <a:solidFill>
                  <a:srgbClr val="F0D2B8"/>
                </a:solidFill>
                <a:latin typeface="Georgia"/>
                <a:cs typeface="Georgia"/>
              </a:rPr>
              <a:t>	</a:t>
            </a:r>
            <a:r>
              <a:rPr sz="3200" spc="50" dirty="0">
                <a:solidFill>
                  <a:srgbClr val="F0D2B8"/>
                </a:solidFill>
                <a:latin typeface="Georgia"/>
                <a:cs typeface="Georgia"/>
              </a:rPr>
              <a:t>accounts.</a:t>
            </a:r>
            <a:endParaRPr sz="3200">
              <a:latin typeface="Georgia"/>
              <a:cs typeface="Georgia"/>
            </a:endParaRPr>
          </a:p>
        </p:txBody>
      </p:sp>
      <p:pic>
        <p:nvPicPr>
          <p:cNvPr id="3" name="object 3"/>
          <p:cNvPicPr/>
          <p:nvPr/>
        </p:nvPicPr>
        <p:blipFill>
          <a:blip r:embed="rId2" cstate="print"/>
          <a:stretch>
            <a:fillRect/>
          </a:stretch>
        </p:blipFill>
        <p:spPr>
          <a:xfrm>
            <a:off x="152400" y="152400"/>
            <a:ext cx="14173200" cy="629653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9383" y="6791959"/>
            <a:ext cx="12887960" cy="1468755"/>
          </a:xfrm>
          <a:prstGeom prst="rect">
            <a:avLst/>
          </a:prstGeom>
        </p:spPr>
        <p:txBody>
          <a:bodyPr vert="horz" wrap="square" lIns="0" tIns="11430" rIns="0" bIns="0" rtlCol="0">
            <a:spAutoFit/>
          </a:bodyPr>
          <a:lstStyle/>
          <a:p>
            <a:pPr marL="12700" marR="5080">
              <a:lnSpc>
                <a:spcPct val="105300"/>
              </a:lnSpc>
              <a:spcBef>
                <a:spcPts val="90"/>
              </a:spcBef>
            </a:pPr>
            <a:r>
              <a:rPr sz="3000" spc="50" dirty="0">
                <a:solidFill>
                  <a:srgbClr val="F0D2B8"/>
                </a:solidFill>
                <a:latin typeface="Georgia"/>
                <a:cs typeface="Georgia"/>
              </a:rPr>
              <a:t>Insight</a:t>
            </a:r>
            <a:r>
              <a:rPr sz="3000" spc="270" dirty="0">
                <a:solidFill>
                  <a:srgbClr val="F0D2B8"/>
                </a:solidFill>
                <a:latin typeface="Georgia"/>
                <a:cs typeface="Georgia"/>
              </a:rPr>
              <a:t> </a:t>
            </a:r>
            <a:r>
              <a:rPr sz="3000" spc="65" dirty="0">
                <a:solidFill>
                  <a:srgbClr val="F0D2B8"/>
                </a:solidFill>
                <a:latin typeface="Georgia"/>
                <a:cs typeface="Georgia"/>
              </a:rPr>
              <a:t>10</a:t>
            </a:r>
            <a:r>
              <a:rPr sz="3000" spc="260" dirty="0">
                <a:solidFill>
                  <a:srgbClr val="F0D2B8"/>
                </a:solidFill>
                <a:latin typeface="Georgia"/>
                <a:cs typeface="Georgia"/>
              </a:rPr>
              <a:t> </a:t>
            </a:r>
            <a:r>
              <a:rPr sz="3000" dirty="0">
                <a:solidFill>
                  <a:srgbClr val="F0D2B8"/>
                </a:solidFill>
                <a:latin typeface="Georgia"/>
                <a:cs typeface="Georgia"/>
              </a:rPr>
              <a:t>)</a:t>
            </a:r>
            <a:r>
              <a:rPr sz="3000" spc="265" dirty="0">
                <a:solidFill>
                  <a:srgbClr val="F0D2B8"/>
                </a:solidFill>
                <a:latin typeface="Georgia"/>
                <a:cs typeface="Georgia"/>
              </a:rPr>
              <a:t> </a:t>
            </a:r>
            <a:r>
              <a:rPr sz="3000" spc="70" dirty="0">
                <a:solidFill>
                  <a:srgbClr val="F0D2B8"/>
                </a:solidFill>
                <a:latin typeface="Georgia"/>
                <a:cs typeface="Georgia"/>
              </a:rPr>
              <a:t>Show</a:t>
            </a:r>
            <a:r>
              <a:rPr sz="3000" spc="260" dirty="0">
                <a:solidFill>
                  <a:srgbClr val="F0D2B8"/>
                </a:solidFill>
                <a:latin typeface="Georgia"/>
                <a:cs typeface="Georgia"/>
              </a:rPr>
              <a:t> </a:t>
            </a:r>
            <a:r>
              <a:rPr sz="3000" spc="60" dirty="0">
                <a:solidFill>
                  <a:srgbClr val="F0D2B8"/>
                </a:solidFill>
                <a:latin typeface="Georgia"/>
                <a:cs typeface="Georgia"/>
              </a:rPr>
              <a:t>each</a:t>
            </a:r>
            <a:r>
              <a:rPr sz="3000" spc="270" dirty="0">
                <a:solidFill>
                  <a:srgbClr val="F0D2B8"/>
                </a:solidFill>
                <a:latin typeface="Georgia"/>
                <a:cs typeface="Georgia"/>
              </a:rPr>
              <a:t> </a:t>
            </a:r>
            <a:r>
              <a:rPr sz="3000" spc="60" dirty="0">
                <a:solidFill>
                  <a:srgbClr val="F0D2B8"/>
                </a:solidFill>
                <a:latin typeface="Georgia"/>
                <a:cs typeface="Georgia"/>
              </a:rPr>
              <a:t>customer,</a:t>
            </a:r>
            <a:r>
              <a:rPr sz="3000" spc="265" dirty="0">
                <a:solidFill>
                  <a:srgbClr val="F0D2B8"/>
                </a:solidFill>
                <a:latin typeface="Georgia"/>
                <a:cs typeface="Georgia"/>
              </a:rPr>
              <a:t> </a:t>
            </a:r>
            <a:r>
              <a:rPr sz="3000" spc="50" dirty="0">
                <a:solidFill>
                  <a:srgbClr val="F0D2B8"/>
                </a:solidFill>
                <a:latin typeface="Georgia"/>
                <a:cs typeface="Georgia"/>
              </a:rPr>
              <a:t>their</a:t>
            </a:r>
            <a:r>
              <a:rPr sz="3000" spc="254" dirty="0">
                <a:solidFill>
                  <a:srgbClr val="F0D2B8"/>
                </a:solidFill>
                <a:latin typeface="Georgia"/>
                <a:cs typeface="Georgia"/>
              </a:rPr>
              <a:t> </a:t>
            </a:r>
            <a:r>
              <a:rPr sz="3000" spc="55" dirty="0">
                <a:solidFill>
                  <a:srgbClr val="F0D2B8"/>
                </a:solidFill>
                <a:latin typeface="Georgia"/>
                <a:cs typeface="Georgia"/>
              </a:rPr>
              <a:t>assigned</a:t>
            </a:r>
            <a:r>
              <a:rPr sz="3000" spc="280" dirty="0">
                <a:solidFill>
                  <a:srgbClr val="F0D2B8"/>
                </a:solidFill>
                <a:latin typeface="Georgia"/>
                <a:cs typeface="Georgia"/>
              </a:rPr>
              <a:t> </a:t>
            </a:r>
            <a:r>
              <a:rPr sz="3000" spc="60" dirty="0">
                <a:solidFill>
                  <a:srgbClr val="F0D2B8"/>
                </a:solidFill>
                <a:latin typeface="Georgia"/>
                <a:cs typeface="Georgia"/>
              </a:rPr>
              <a:t>employee,</a:t>
            </a:r>
            <a:r>
              <a:rPr sz="3000" spc="265" dirty="0">
                <a:solidFill>
                  <a:srgbClr val="F0D2B8"/>
                </a:solidFill>
                <a:latin typeface="Georgia"/>
                <a:cs typeface="Georgia"/>
              </a:rPr>
              <a:t> </a:t>
            </a:r>
            <a:r>
              <a:rPr sz="3000" spc="65" dirty="0">
                <a:solidFill>
                  <a:srgbClr val="F0D2B8"/>
                </a:solidFill>
                <a:latin typeface="Georgia"/>
                <a:cs typeface="Georgia"/>
              </a:rPr>
              <a:t>and</a:t>
            </a:r>
            <a:r>
              <a:rPr sz="3000" spc="265" dirty="0">
                <a:solidFill>
                  <a:srgbClr val="F0D2B8"/>
                </a:solidFill>
                <a:latin typeface="Georgia"/>
                <a:cs typeface="Georgia"/>
              </a:rPr>
              <a:t> </a:t>
            </a:r>
            <a:r>
              <a:rPr sz="3000" spc="55" dirty="0">
                <a:solidFill>
                  <a:srgbClr val="F0D2B8"/>
                </a:solidFill>
                <a:latin typeface="Georgia"/>
                <a:cs typeface="Georgia"/>
              </a:rPr>
              <a:t>the</a:t>
            </a:r>
            <a:r>
              <a:rPr sz="3000" spc="250" dirty="0">
                <a:solidFill>
                  <a:srgbClr val="F0D2B8"/>
                </a:solidFill>
                <a:latin typeface="Georgia"/>
                <a:cs typeface="Georgia"/>
              </a:rPr>
              <a:t> </a:t>
            </a:r>
            <a:r>
              <a:rPr sz="3000" spc="35" dirty="0">
                <a:solidFill>
                  <a:srgbClr val="F0D2B8"/>
                </a:solidFill>
                <a:latin typeface="Georgia"/>
                <a:cs typeface="Georgia"/>
              </a:rPr>
              <a:t>date </a:t>
            </a:r>
            <a:r>
              <a:rPr sz="3000" spc="50" dirty="0">
                <a:solidFill>
                  <a:srgbClr val="F0D2B8"/>
                </a:solidFill>
                <a:latin typeface="Georgia"/>
                <a:cs typeface="Georgia"/>
              </a:rPr>
              <a:t>of</a:t>
            </a:r>
            <a:r>
              <a:rPr sz="3000" spc="280" dirty="0">
                <a:solidFill>
                  <a:srgbClr val="F0D2B8"/>
                </a:solidFill>
                <a:latin typeface="Georgia"/>
                <a:cs typeface="Georgia"/>
              </a:rPr>
              <a:t> </a:t>
            </a:r>
            <a:r>
              <a:rPr sz="3000" spc="50" dirty="0">
                <a:solidFill>
                  <a:srgbClr val="F0D2B8"/>
                </a:solidFill>
                <a:latin typeface="Georgia"/>
                <a:cs typeface="Georgia"/>
              </a:rPr>
              <a:t>their</a:t>
            </a:r>
            <a:r>
              <a:rPr sz="3000" spc="280" dirty="0">
                <a:solidFill>
                  <a:srgbClr val="F0D2B8"/>
                </a:solidFill>
                <a:latin typeface="Georgia"/>
                <a:cs typeface="Georgia"/>
              </a:rPr>
              <a:t> </a:t>
            </a:r>
            <a:r>
              <a:rPr sz="3000" dirty="0">
                <a:solidFill>
                  <a:srgbClr val="F0D2B8"/>
                </a:solidFill>
                <a:latin typeface="Georgia"/>
                <a:cs typeface="Georgia"/>
              </a:rPr>
              <a:t>last</a:t>
            </a:r>
            <a:r>
              <a:rPr sz="3000" spc="295" dirty="0">
                <a:solidFill>
                  <a:srgbClr val="F0D2B8"/>
                </a:solidFill>
                <a:latin typeface="Georgia"/>
                <a:cs typeface="Georgia"/>
              </a:rPr>
              <a:t> </a:t>
            </a:r>
            <a:r>
              <a:rPr sz="3000" spc="55" dirty="0">
                <a:solidFill>
                  <a:srgbClr val="F0D2B8"/>
                </a:solidFill>
                <a:latin typeface="Georgia"/>
                <a:cs typeface="Georgia"/>
              </a:rPr>
              <a:t>transaction,</a:t>
            </a:r>
            <a:r>
              <a:rPr sz="3000" spc="300" dirty="0">
                <a:solidFill>
                  <a:srgbClr val="F0D2B8"/>
                </a:solidFill>
                <a:latin typeface="Georgia"/>
                <a:cs typeface="Georgia"/>
              </a:rPr>
              <a:t> </a:t>
            </a:r>
            <a:r>
              <a:rPr sz="3000" spc="55" dirty="0">
                <a:solidFill>
                  <a:srgbClr val="F0D2B8"/>
                </a:solidFill>
                <a:latin typeface="Georgia"/>
                <a:cs typeface="Georgia"/>
              </a:rPr>
              <a:t>sorted</a:t>
            </a:r>
            <a:r>
              <a:rPr sz="3000" spc="305" dirty="0">
                <a:solidFill>
                  <a:srgbClr val="F0D2B8"/>
                </a:solidFill>
                <a:latin typeface="Georgia"/>
                <a:cs typeface="Georgia"/>
              </a:rPr>
              <a:t> </a:t>
            </a:r>
            <a:r>
              <a:rPr sz="3000" spc="60" dirty="0">
                <a:solidFill>
                  <a:srgbClr val="F0D2B8"/>
                </a:solidFill>
                <a:latin typeface="Georgia"/>
                <a:cs typeface="Georgia"/>
              </a:rPr>
              <a:t>by</a:t>
            </a:r>
            <a:r>
              <a:rPr sz="3000" spc="295" dirty="0">
                <a:solidFill>
                  <a:srgbClr val="F0D2B8"/>
                </a:solidFill>
                <a:latin typeface="Georgia"/>
                <a:cs typeface="Georgia"/>
              </a:rPr>
              <a:t> </a:t>
            </a:r>
            <a:r>
              <a:rPr sz="3000" spc="50" dirty="0">
                <a:solidFill>
                  <a:srgbClr val="F0D2B8"/>
                </a:solidFill>
                <a:latin typeface="Georgia"/>
                <a:cs typeface="Georgia"/>
              </a:rPr>
              <a:t>oldest</a:t>
            </a:r>
            <a:r>
              <a:rPr sz="3000" spc="295" dirty="0">
                <a:solidFill>
                  <a:srgbClr val="F0D2B8"/>
                </a:solidFill>
                <a:latin typeface="Georgia"/>
                <a:cs typeface="Georgia"/>
              </a:rPr>
              <a:t> </a:t>
            </a:r>
            <a:r>
              <a:rPr sz="3000" spc="55" dirty="0">
                <a:solidFill>
                  <a:srgbClr val="F0D2B8"/>
                </a:solidFill>
                <a:latin typeface="Georgia"/>
                <a:cs typeface="Georgia"/>
              </a:rPr>
              <a:t>transaction</a:t>
            </a:r>
            <a:r>
              <a:rPr sz="3000" spc="300" dirty="0">
                <a:solidFill>
                  <a:srgbClr val="F0D2B8"/>
                </a:solidFill>
                <a:latin typeface="Georgia"/>
                <a:cs typeface="Georgia"/>
              </a:rPr>
              <a:t> </a:t>
            </a:r>
            <a:r>
              <a:rPr sz="3000" dirty="0">
                <a:solidFill>
                  <a:srgbClr val="F0D2B8"/>
                </a:solidFill>
                <a:latin typeface="Georgia"/>
                <a:cs typeface="Georgia"/>
              </a:rPr>
              <a:t>first</a:t>
            </a:r>
            <a:r>
              <a:rPr sz="3000" spc="305" dirty="0">
                <a:solidFill>
                  <a:srgbClr val="F0D2B8"/>
                </a:solidFill>
                <a:latin typeface="Georgia"/>
                <a:cs typeface="Georgia"/>
              </a:rPr>
              <a:t> </a:t>
            </a:r>
            <a:r>
              <a:rPr sz="3000" spc="55" dirty="0">
                <a:solidFill>
                  <a:srgbClr val="F0D2B8"/>
                </a:solidFill>
                <a:latin typeface="Georgia"/>
                <a:cs typeface="Georgia"/>
              </a:rPr>
              <a:t>to</a:t>
            </a:r>
            <a:r>
              <a:rPr sz="3000" spc="285" dirty="0">
                <a:solidFill>
                  <a:srgbClr val="F0D2B8"/>
                </a:solidFill>
                <a:latin typeface="Georgia"/>
                <a:cs typeface="Georgia"/>
              </a:rPr>
              <a:t> </a:t>
            </a:r>
            <a:r>
              <a:rPr sz="3000" spc="-10" dirty="0">
                <a:solidFill>
                  <a:srgbClr val="F0D2B8"/>
                </a:solidFill>
                <a:latin typeface="Georgia"/>
                <a:cs typeface="Georgia"/>
              </a:rPr>
              <a:t>prioritize </a:t>
            </a:r>
            <a:r>
              <a:rPr sz="3000" spc="50" dirty="0">
                <a:solidFill>
                  <a:srgbClr val="F0D2B8"/>
                </a:solidFill>
                <a:latin typeface="Georgia"/>
                <a:cs typeface="Georgia"/>
              </a:rPr>
              <a:t>follow-</a:t>
            </a:r>
            <a:r>
              <a:rPr sz="3000" spc="-25" dirty="0">
                <a:solidFill>
                  <a:srgbClr val="F0D2B8"/>
                </a:solidFill>
                <a:latin typeface="Georgia"/>
                <a:cs typeface="Georgia"/>
              </a:rPr>
              <a:t>up.</a:t>
            </a:r>
            <a:endParaRPr sz="3000" dirty="0">
              <a:latin typeface="Georgia"/>
              <a:cs typeface="Georgia"/>
            </a:endParaRPr>
          </a:p>
        </p:txBody>
      </p:sp>
      <p:pic>
        <p:nvPicPr>
          <p:cNvPr id="3" name="object 3"/>
          <p:cNvPicPr/>
          <p:nvPr/>
        </p:nvPicPr>
        <p:blipFill>
          <a:blip r:embed="rId2" cstate="print"/>
          <a:stretch>
            <a:fillRect/>
          </a:stretch>
        </p:blipFill>
        <p:spPr>
          <a:xfrm>
            <a:off x="254252" y="152400"/>
            <a:ext cx="14147547" cy="64008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E475D-F3F9-A3BC-3625-B14F8830BDB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B9140D8-293A-C8F7-2072-4A276A0F5E10}"/>
              </a:ext>
            </a:extLst>
          </p:cNvPr>
          <p:cNvSpPr txBox="1"/>
          <p:nvPr/>
        </p:nvSpPr>
        <p:spPr>
          <a:xfrm>
            <a:off x="609600" y="6629400"/>
            <a:ext cx="12887960" cy="1468755"/>
          </a:xfrm>
          <a:prstGeom prst="rect">
            <a:avLst/>
          </a:prstGeom>
        </p:spPr>
        <p:txBody>
          <a:bodyPr vert="horz" wrap="square" lIns="0" tIns="11430" rIns="0" bIns="0" rtlCol="0">
            <a:spAutoFit/>
          </a:bodyPr>
          <a:lstStyle/>
          <a:p>
            <a:pPr marL="12700" marR="5080">
              <a:lnSpc>
                <a:spcPct val="105300"/>
              </a:lnSpc>
              <a:spcBef>
                <a:spcPts val="90"/>
              </a:spcBef>
            </a:pPr>
            <a:r>
              <a:rPr lang="en-US" sz="3000" spc="50" dirty="0" err="1">
                <a:solidFill>
                  <a:srgbClr val="F0D2B8"/>
                </a:solidFill>
                <a:latin typeface="Georgia"/>
                <a:cs typeface="Georgia"/>
              </a:rPr>
              <a:t>overdue_loans</a:t>
            </a:r>
            <a:r>
              <a:rPr lang="en-US" sz="3000" spc="50" dirty="0">
                <a:solidFill>
                  <a:srgbClr val="F0D2B8"/>
                </a:solidFill>
                <a:latin typeface="Georgia"/>
                <a:cs typeface="Georgia"/>
              </a:rPr>
              <a:t> (CTAS) – Creates a table listing loans that have ended but have less than 50% of their total amount repaid, helping identify high-risk or overdue accounts.</a:t>
            </a:r>
            <a:endParaRPr sz="3000" dirty="0">
              <a:latin typeface="Georgia"/>
              <a:cs typeface="Georgia"/>
            </a:endParaRPr>
          </a:p>
        </p:txBody>
      </p:sp>
      <p:pic>
        <p:nvPicPr>
          <p:cNvPr id="3" name="object 3">
            <a:extLst>
              <a:ext uri="{FF2B5EF4-FFF2-40B4-BE49-F238E27FC236}">
                <a16:creationId xmlns:a16="http://schemas.microsoft.com/office/drawing/2014/main" id="{9E69B3B6-E8D3-CD9F-BB76-E9BECFEFF8A4}"/>
              </a:ext>
            </a:extLst>
          </p:cNvPr>
          <p:cNvPicPr/>
          <p:nvPr/>
        </p:nvPicPr>
        <p:blipFill>
          <a:blip r:embed="rId2">
            <a:extLst>
              <a:ext uri="{28A0092B-C50C-407E-A947-70E740481C1C}">
                <a14:useLocalDpi xmlns:a14="http://schemas.microsoft.com/office/drawing/2010/main" val="0"/>
              </a:ext>
            </a:extLst>
          </a:blip>
          <a:srcRect/>
          <a:stretch/>
        </p:blipFill>
        <p:spPr>
          <a:xfrm>
            <a:off x="304800" y="131446"/>
            <a:ext cx="13944599" cy="6252596"/>
          </a:xfrm>
          <a:prstGeom prst="rect">
            <a:avLst/>
          </a:prstGeom>
        </p:spPr>
      </p:pic>
    </p:spTree>
    <p:extLst>
      <p:ext uri="{BB962C8B-B14F-4D97-AF65-F5344CB8AC3E}">
        <p14:creationId xmlns:p14="http://schemas.microsoft.com/office/powerpoint/2010/main" val="865991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9F3D3-D933-4291-C992-2EAA3010F45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C2E796-C734-57E7-C160-8095EF09D7E9}"/>
              </a:ext>
            </a:extLst>
          </p:cNvPr>
          <p:cNvSpPr txBox="1"/>
          <p:nvPr/>
        </p:nvSpPr>
        <p:spPr>
          <a:xfrm>
            <a:off x="609600" y="6629400"/>
            <a:ext cx="12887960" cy="1468755"/>
          </a:xfrm>
          <a:prstGeom prst="rect">
            <a:avLst/>
          </a:prstGeom>
        </p:spPr>
        <p:txBody>
          <a:bodyPr vert="horz" wrap="square" lIns="0" tIns="11430" rIns="0" bIns="0" rtlCol="0">
            <a:spAutoFit/>
          </a:bodyPr>
          <a:lstStyle/>
          <a:p>
            <a:pPr marL="12700" marR="5080">
              <a:lnSpc>
                <a:spcPct val="105300"/>
              </a:lnSpc>
              <a:spcBef>
                <a:spcPts val="90"/>
              </a:spcBef>
            </a:pPr>
            <a:r>
              <a:rPr lang="en-US" sz="3000" spc="50" dirty="0" err="1">
                <a:solidFill>
                  <a:srgbClr val="F0D2B8"/>
                </a:solidFill>
                <a:latin typeface="Georgia"/>
                <a:cs typeface="Georgia"/>
              </a:rPr>
              <a:t>loan_remaining_balance</a:t>
            </a:r>
            <a:r>
              <a:rPr lang="en-US" sz="3000" spc="50" dirty="0">
                <a:solidFill>
                  <a:srgbClr val="F0D2B8"/>
                </a:solidFill>
                <a:latin typeface="Georgia"/>
                <a:cs typeface="Georgia"/>
              </a:rPr>
              <a:t> (CTAS) – Creates a table showing each loan’s original amount, total amount paid, and remaining balance to track outstanding debts.</a:t>
            </a:r>
            <a:endParaRPr sz="3000" dirty="0">
              <a:latin typeface="Georgia"/>
              <a:cs typeface="Georgia"/>
            </a:endParaRPr>
          </a:p>
        </p:txBody>
      </p:sp>
      <p:pic>
        <p:nvPicPr>
          <p:cNvPr id="3" name="object 3">
            <a:extLst>
              <a:ext uri="{FF2B5EF4-FFF2-40B4-BE49-F238E27FC236}">
                <a16:creationId xmlns:a16="http://schemas.microsoft.com/office/drawing/2014/main" id="{F3750935-B1B2-E61C-D45C-8413CEB63F0D}"/>
              </a:ext>
            </a:extLst>
          </p:cNvPr>
          <p:cNvPicPr/>
          <p:nvPr/>
        </p:nvPicPr>
        <p:blipFill>
          <a:blip r:embed="rId2">
            <a:extLst>
              <a:ext uri="{28A0092B-C50C-407E-A947-70E740481C1C}">
                <a14:useLocalDpi xmlns:a14="http://schemas.microsoft.com/office/drawing/2010/main" val="0"/>
              </a:ext>
            </a:extLst>
          </a:blip>
          <a:srcRect/>
          <a:stretch/>
        </p:blipFill>
        <p:spPr>
          <a:xfrm>
            <a:off x="228600" y="304800"/>
            <a:ext cx="14173200" cy="6079241"/>
          </a:xfrm>
          <a:prstGeom prst="rect">
            <a:avLst/>
          </a:prstGeom>
        </p:spPr>
      </p:pic>
    </p:spTree>
    <p:extLst>
      <p:ext uri="{BB962C8B-B14F-4D97-AF65-F5344CB8AC3E}">
        <p14:creationId xmlns:p14="http://schemas.microsoft.com/office/powerpoint/2010/main" val="361257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623FD-E026-464C-2520-C3C64FC5EFA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859FCEE-5F45-EC09-F3B6-279613DEA2B3}"/>
              </a:ext>
            </a:extLst>
          </p:cNvPr>
          <p:cNvSpPr txBox="1"/>
          <p:nvPr/>
        </p:nvSpPr>
        <p:spPr>
          <a:xfrm>
            <a:off x="609600" y="6629400"/>
            <a:ext cx="12887960" cy="1468755"/>
          </a:xfrm>
          <a:prstGeom prst="rect">
            <a:avLst/>
          </a:prstGeom>
        </p:spPr>
        <p:txBody>
          <a:bodyPr vert="horz" wrap="square" lIns="0" tIns="11430" rIns="0" bIns="0" rtlCol="0">
            <a:spAutoFit/>
          </a:bodyPr>
          <a:lstStyle/>
          <a:p>
            <a:pPr marL="12700" marR="5080">
              <a:lnSpc>
                <a:spcPct val="105300"/>
              </a:lnSpc>
              <a:spcBef>
                <a:spcPts val="90"/>
              </a:spcBef>
            </a:pPr>
            <a:r>
              <a:rPr lang="en-US" sz="3000" spc="50" dirty="0" err="1">
                <a:solidFill>
                  <a:srgbClr val="F0D2B8"/>
                </a:solidFill>
                <a:latin typeface="Georgia"/>
                <a:cs typeface="Georgia"/>
              </a:rPr>
              <a:t>GetLoanDetails</a:t>
            </a:r>
            <a:r>
              <a:rPr lang="en-US" sz="3000" spc="50" dirty="0">
                <a:solidFill>
                  <a:srgbClr val="F0D2B8"/>
                </a:solidFill>
                <a:latin typeface="Georgia"/>
                <a:cs typeface="Georgia"/>
              </a:rPr>
              <a:t> (Procedure) – Retrieves a specific loan’s amount and total payments made, allowing quick access to repayment details by loan ID.</a:t>
            </a:r>
            <a:endParaRPr sz="3000" dirty="0">
              <a:latin typeface="Georgia"/>
              <a:cs typeface="Georgia"/>
            </a:endParaRPr>
          </a:p>
        </p:txBody>
      </p:sp>
      <p:pic>
        <p:nvPicPr>
          <p:cNvPr id="3" name="object 3">
            <a:extLst>
              <a:ext uri="{FF2B5EF4-FFF2-40B4-BE49-F238E27FC236}">
                <a16:creationId xmlns:a16="http://schemas.microsoft.com/office/drawing/2014/main" id="{F1ECFFB0-2445-334E-552E-E21E6B25EA44}"/>
              </a:ext>
            </a:extLst>
          </p:cNvPr>
          <p:cNvPicPr/>
          <p:nvPr/>
        </p:nvPicPr>
        <p:blipFill>
          <a:blip r:embed="rId2">
            <a:extLst>
              <a:ext uri="{28A0092B-C50C-407E-A947-70E740481C1C}">
                <a14:useLocalDpi xmlns:a14="http://schemas.microsoft.com/office/drawing/2010/main" val="0"/>
              </a:ext>
            </a:extLst>
          </a:blip>
          <a:srcRect/>
          <a:stretch/>
        </p:blipFill>
        <p:spPr>
          <a:xfrm>
            <a:off x="228600" y="304800"/>
            <a:ext cx="14173200" cy="6079241"/>
          </a:xfrm>
          <a:prstGeom prst="rect">
            <a:avLst/>
          </a:prstGeom>
        </p:spPr>
      </p:pic>
    </p:spTree>
    <p:extLst>
      <p:ext uri="{BB962C8B-B14F-4D97-AF65-F5344CB8AC3E}">
        <p14:creationId xmlns:p14="http://schemas.microsoft.com/office/powerpoint/2010/main" val="1910550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48D90-B93F-D297-CC04-EA53190F476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0BAA03E-2C80-4BEB-EB1C-4FF313AB14E6}"/>
              </a:ext>
            </a:extLst>
          </p:cNvPr>
          <p:cNvSpPr txBox="1"/>
          <p:nvPr/>
        </p:nvSpPr>
        <p:spPr>
          <a:xfrm>
            <a:off x="609600" y="6629400"/>
            <a:ext cx="12887960" cy="1468755"/>
          </a:xfrm>
          <a:prstGeom prst="rect">
            <a:avLst/>
          </a:prstGeom>
        </p:spPr>
        <p:txBody>
          <a:bodyPr vert="horz" wrap="square" lIns="0" tIns="11430" rIns="0" bIns="0" rtlCol="0">
            <a:spAutoFit/>
          </a:bodyPr>
          <a:lstStyle/>
          <a:p>
            <a:pPr marL="12700" marR="5080">
              <a:lnSpc>
                <a:spcPct val="105300"/>
              </a:lnSpc>
              <a:spcBef>
                <a:spcPts val="90"/>
              </a:spcBef>
            </a:pPr>
            <a:r>
              <a:rPr lang="en-US" sz="3000" spc="50" dirty="0" err="1">
                <a:solidFill>
                  <a:srgbClr val="F0D2B8"/>
                </a:solidFill>
                <a:latin typeface="Georgia"/>
                <a:cs typeface="Georgia"/>
              </a:rPr>
              <a:t>GetTotalPayment</a:t>
            </a:r>
            <a:r>
              <a:rPr lang="en-US" sz="3000" spc="50" dirty="0">
                <a:solidFill>
                  <a:srgbClr val="F0D2B8"/>
                </a:solidFill>
                <a:latin typeface="Georgia"/>
                <a:cs typeface="Georgia"/>
              </a:rPr>
              <a:t> (Procedure) – Calculates the payment ratio for a given loan by comparing the total amount paid to the loan’s original amount, helping measure repayment progress.</a:t>
            </a:r>
            <a:endParaRPr sz="3000" dirty="0">
              <a:latin typeface="Georgia"/>
              <a:cs typeface="Georgia"/>
            </a:endParaRPr>
          </a:p>
        </p:txBody>
      </p:sp>
      <p:pic>
        <p:nvPicPr>
          <p:cNvPr id="3" name="object 3">
            <a:extLst>
              <a:ext uri="{FF2B5EF4-FFF2-40B4-BE49-F238E27FC236}">
                <a16:creationId xmlns:a16="http://schemas.microsoft.com/office/drawing/2014/main" id="{8FCBDD5C-1C56-A5DB-518C-55CB0E6CAC40}"/>
              </a:ext>
            </a:extLst>
          </p:cNvPr>
          <p:cNvPicPr/>
          <p:nvPr/>
        </p:nvPicPr>
        <p:blipFill>
          <a:blip r:embed="rId2">
            <a:extLst>
              <a:ext uri="{28A0092B-C50C-407E-A947-70E740481C1C}">
                <a14:useLocalDpi xmlns:a14="http://schemas.microsoft.com/office/drawing/2010/main" val="0"/>
              </a:ext>
            </a:extLst>
          </a:blip>
          <a:srcRect/>
          <a:stretch/>
        </p:blipFill>
        <p:spPr>
          <a:xfrm>
            <a:off x="228600" y="304800"/>
            <a:ext cx="14173200" cy="6079241"/>
          </a:xfrm>
          <a:prstGeom prst="rect">
            <a:avLst/>
          </a:prstGeom>
        </p:spPr>
      </p:pic>
    </p:spTree>
    <p:extLst>
      <p:ext uri="{BB962C8B-B14F-4D97-AF65-F5344CB8AC3E}">
        <p14:creationId xmlns:p14="http://schemas.microsoft.com/office/powerpoint/2010/main" val="4048509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066800"/>
            <a:ext cx="14630400" cy="1063547"/>
          </a:xfrm>
          <a:prstGeom prst="rect">
            <a:avLst/>
          </a:prstGeom>
        </p:spPr>
        <p:txBody>
          <a:bodyPr vert="horz" wrap="square" lIns="0" tIns="565581" rIns="0" bIns="0" rtlCol="0">
            <a:spAutoFit/>
          </a:bodyPr>
          <a:lstStyle/>
          <a:p>
            <a:pPr marL="4927600">
              <a:lnSpc>
                <a:spcPct val="100000"/>
              </a:lnSpc>
              <a:spcBef>
                <a:spcPts val="95"/>
              </a:spcBef>
            </a:pPr>
            <a:r>
              <a:rPr lang="en-US" sz="3200" b="1" spc="45" dirty="0"/>
              <a:t>    </a:t>
            </a:r>
            <a:r>
              <a:rPr sz="3200" b="1" spc="45" dirty="0"/>
              <a:t>OVERVIEW</a:t>
            </a:r>
            <a:endParaRPr sz="2200" b="1" dirty="0"/>
          </a:p>
        </p:txBody>
      </p:sp>
      <p:sp>
        <p:nvSpPr>
          <p:cNvPr id="5" name="Text 1">
            <a:extLst>
              <a:ext uri="{FF2B5EF4-FFF2-40B4-BE49-F238E27FC236}">
                <a16:creationId xmlns:a16="http://schemas.microsoft.com/office/drawing/2014/main" id="{AE1E925D-8534-EA87-68E4-11C918200559}"/>
              </a:ext>
            </a:extLst>
          </p:cNvPr>
          <p:cNvSpPr/>
          <p:nvPr/>
        </p:nvSpPr>
        <p:spPr>
          <a:xfrm>
            <a:off x="793790" y="3637121"/>
            <a:ext cx="5972770"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BDA189"/>
                </a:solidFill>
                <a:latin typeface="Manrope" pitchFamily="34" charset="0"/>
                <a:ea typeface="Manrope" pitchFamily="34" charset="-122"/>
                <a:cs typeface="Manrope" pitchFamily="34" charset="-120"/>
              </a:rPr>
              <a:t>ABSTRACT</a:t>
            </a:r>
            <a:endParaRPr lang="en-US" sz="1750" dirty="0"/>
          </a:p>
        </p:txBody>
      </p:sp>
      <p:sp>
        <p:nvSpPr>
          <p:cNvPr id="6" name="Text 2">
            <a:extLst>
              <a:ext uri="{FF2B5EF4-FFF2-40B4-BE49-F238E27FC236}">
                <a16:creationId xmlns:a16="http://schemas.microsoft.com/office/drawing/2014/main" id="{F5448948-CA75-6327-8819-97834BA41A3F}"/>
              </a:ext>
            </a:extLst>
          </p:cNvPr>
          <p:cNvSpPr/>
          <p:nvPr/>
        </p:nvSpPr>
        <p:spPr>
          <a:xfrm>
            <a:off x="793790" y="4079319"/>
            <a:ext cx="5972770"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BDA189"/>
                </a:solidFill>
                <a:latin typeface="Manrope" pitchFamily="34" charset="0"/>
                <a:ea typeface="Manrope" pitchFamily="34" charset="-122"/>
                <a:cs typeface="Manrope" pitchFamily="34" charset="-120"/>
              </a:rPr>
              <a:t>Introduction</a:t>
            </a:r>
            <a:endParaRPr lang="en-US" sz="1750" dirty="0"/>
          </a:p>
        </p:txBody>
      </p:sp>
      <p:sp>
        <p:nvSpPr>
          <p:cNvPr id="7" name="Text 3">
            <a:extLst>
              <a:ext uri="{FF2B5EF4-FFF2-40B4-BE49-F238E27FC236}">
                <a16:creationId xmlns:a16="http://schemas.microsoft.com/office/drawing/2014/main" id="{2F8F574C-D74D-5A4A-F072-E847A753B05B}"/>
              </a:ext>
            </a:extLst>
          </p:cNvPr>
          <p:cNvSpPr/>
          <p:nvPr/>
        </p:nvSpPr>
        <p:spPr>
          <a:xfrm>
            <a:off x="793790" y="4521517"/>
            <a:ext cx="5972770"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BDA189"/>
                </a:solidFill>
                <a:latin typeface="Manrope" pitchFamily="34" charset="0"/>
                <a:ea typeface="Manrope" pitchFamily="34" charset="-122"/>
                <a:cs typeface="Manrope" pitchFamily="34" charset="-120"/>
              </a:rPr>
              <a:t>WHATS MYSQL</a:t>
            </a:r>
            <a:endParaRPr lang="en-US" sz="2000" dirty="0"/>
          </a:p>
        </p:txBody>
      </p:sp>
      <p:sp>
        <p:nvSpPr>
          <p:cNvPr id="8" name="Text 4">
            <a:extLst>
              <a:ext uri="{FF2B5EF4-FFF2-40B4-BE49-F238E27FC236}">
                <a16:creationId xmlns:a16="http://schemas.microsoft.com/office/drawing/2014/main" id="{7D949857-EF8E-EBED-3D8C-D4FF7CB3502F}"/>
              </a:ext>
            </a:extLst>
          </p:cNvPr>
          <p:cNvSpPr/>
          <p:nvPr/>
        </p:nvSpPr>
        <p:spPr>
          <a:xfrm>
            <a:off x="793790" y="4963716"/>
            <a:ext cx="5972770"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BDA189"/>
                </a:solidFill>
                <a:latin typeface="Manrope" pitchFamily="34" charset="0"/>
                <a:ea typeface="Manrope" pitchFamily="34" charset="-122"/>
                <a:cs typeface="Manrope" pitchFamily="34" charset="-120"/>
              </a:rPr>
              <a:t>SCHEMA &amp; ERD</a:t>
            </a:r>
            <a:endParaRPr lang="en-US" sz="2000" dirty="0"/>
          </a:p>
        </p:txBody>
      </p:sp>
      <p:sp>
        <p:nvSpPr>
          <p:cNvPr id="9" name="Text 5">
            <a:extLst>
              <a:ext uri="{FF2B5EF4-FFF2-40B4-BE49-F238E27FC236}">
                <a16:creationId xmlns:a16="http://schemas.microsoft.com/office/drawing/2014/main" id="{B3451AE3-BCE0-88F3-F0C0-2FB48E0B91D5}"/>
              </a:ext>
            </a:extLst>
          </p:cNvPr>
          <p:cNvSpPr/>
          <p:nvPr/>
        </p:nvSpPr>
        <p:spPr>
          <a:xfrm>
            <a:off x="7327583" y="3637121"/>
            <a:ext cx="651652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BDA189"/>
                </a:solidFill>
                <a:latin typeface="Manrope" pitchFamily="34" charset="0"/>
                <a:ea typeface="Manrope" pitchFamily="34" charset="-122"/>
                <a:cs typeface="Manrope" pitchFamily="34" charset="-120"/>
              </a:rPr>
              <a:t>DATA SET UPS</a:t>
            </a:r>
            <a:endParaRPr lang="en-US" sz="2000" dirty="0"/>
          </a:p>
        </p:txBody>
      </p:sp>
      <p:sp>
        <p:nvSpPr>
          <p:cNvPr id="10" name="Text 6">
            <a:extLst>
              <a:ext uri="{FF2B5EF4-FFF2-40B4-BE49-F238E27FC236}">
                <a16:creationId xmlns:a16="http://schemas.microsoft.com/office/drawing/2014/main" id="{4929EBA6-466B-4E63-660D-9CE23693DBE1}"/>
              </a:ext>
            </a:extLst>
          </p:cNvPr>
          <p:cNvSpPr/>
          <p:nvPr/>
        </p:nvSpPr>
        <p:spPr>
          <a:xfrm>
            <a:off x="7327583" y="4079319"/>
            <a:ext cx="651652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BDA189"/>
                </a:solidFill>
                <a:latin typeface="Manrope" pitchFamily="34" charset="0"/>
                <a:ea typeface="Manrope" pitchFamily="34" charset="-122"/>
                <a:cs typeface="Manrope" pitchFamily="34" charset="-120"/>
              </a:rPr>
              <a:t>BUSINESS ANALYSIS</a:t>
            </a:r>
            <a:endParaRPr lang="en-US" sz="2000" dirty="0"/>
          </a:p>
        </p:txBody>
      </p:sp>
      <p:sp>
        <p:nvSpPr>
          <p:cNvPr id="11" name="Text 7">
            <a:extLst>
              <a:ext uri="{FF2B5EF4-FFF2-40B4-BE49-F238E27FC236}">
                <a16:creationId xmlns:a16="http://schemas.microsoft.com/office/drawing/2014/main" id="{181E87A1-0F9E-23FF-8263-C2932D8F5A3A}"/>
              </a:ext>
            </a:extLst>
          </p:cNvPr>
          <p:cNvSpPr/>
          <p:nvPr/>
        </p:nvSpPr>
        <p:spPr>
          <a:xfrm>
            <a:off x="7327583" y="4521517"/>
            <a:ext cx="651652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BDA189"/>
                </a:solidFill>
                <a:latin typeface="Manrope" pitchFamily="34" charset="0"/>
                <a:ea typeface="Manrope" pitchFamily="34" charset="-122"/>
                <a:cs typeface="Manrope" pitchFamily="34" charset="-120"/>
              </a:rPr>
              <a:t>Conclusion</a:t>
            </a:r>
            <a:endParaRPr lang="en-US" sz="1750" dirty="0"/>
          </a:p>
        </p:txBody>
      </p:sp>
      <p:sp>
        <p:nvSpPr>
          <p:cNvPr id="12" name="Text 8">
            <a:extLst>
              <a:ext uri="{FF2B5EF4-FFF2-40B4-BE49-F238E27FC236}">
                <a16:creationId xmlns:a16="http://schemas.microsoft.com/office/drawing/2014/main" id="{C3EA1C31-5CF6-B088-7F30-DBFD983FDFA9}"/>
              </a:ext>
            </a:extLst>
          </p:cNvPr>
          <p:cNvSpPr/>
          <p:nvPr/>
        </p:nvSpPr>
        <p:spPr>
          <a:xfrm>
            <a:off x="7327583" y="4963716"/>
            <a:ext cx="651652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BDA189"/>
                </a:solidFill>
                <a:latin typeface="Manrope" pitchFamily="34" charset="0"/>
                <a:ea typeface="Manrope" pitchFamily="34" charset="-122"/>
                <a:cs typeface="Manrope" pitchFamily="34" charset="-120"/>
              </a:rPr>
              <a:t>Reference</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37759" y="2244674"/>
            <a:ext cx="3753485" cy="964565"/>
          </a:xfrm>
          <a:prstGeom prst="rect">
            <a:avLst/>
          </a:prstGeom>
        </p:spPr>
        <p:txBody>
          <a:bodyPr vert="horz" wrap="square" lIns="0" tIns="13335" rIns="0" bIns="0" rtlCol="0">
            <a:spAutoFit/>
          </a:bodyPr>
          <a:lstStyle/>
          <a:p>
            <a:pPr marL="12700">
              <a:lnSpc>
                <a:spcPct val="100000"/>
              </a:lnSpc>
              <a:spcBef>
                <a:spcPts val="105"/>
              </a:spcBef>
            </a:pPr>
            <a:r>
              <a:rPr sz="6150" b="1" spc="-20" dirty="0">
                <a:latin typeface="Prata" panose="00000500000000000000" pitchFamily="2" charset="0"/>
              </a:rPr>
              <a:t>Objective</a:t>
            </a:r>
            <a:endParaRPr sz="6150" dirty="0">
              <a:latin typeface="Prata" panose="00000500000000000000" pitchFamily="2" charset="0"/>
            </a:endParaRPr>
          </a:p>
        </p:txBody>
      </p:sp>
      <p:sp>
        <p:nvSpPr>
          <p:cNvPr id="4" name="Text 1">
            <a:extLst>
              <a:ext uri="{FF2B5EF4-FFF2-40B4-BE49-F238E27FC236}">
                <a16:creationId xmlns:a16="http://schemas.microsoft.com/office/drawing/2014/main" id="{58432ECE-F714-0A67-737E-C19940FE0B3D}"/>
              </a:ext>
            </a:extLst>
          </p:cNvPr>
          <p:cNvSpPr/>
          <p:nvPr/>
        </p:nvSpPr>
        <p:spPr>
          <a:xfrm>
            <a:off x="793790" y="3742015"/>
            <a:ext cx="13042821" cy="2177415"/>
          </a:xfrm>
          <a:prstGeom prst="rect">
            <a:avLst/>
          </a:prstGeom>
          <a:noFill/>
          <a:ln/>
        </p:spPr>
        <p:txBody>
          <a:bodyPr wrap="square" lIns="0" tIns="0" rIns="0" bIns="0" rtlCol="0" anchor="t"/>
          <a:lstStyle/>
          <a:p>
            <a:pPr marL="0" indent="0" algn="l">
              <a:lnSpc>
                <a:spcPts val="2850"/>
              </a:lnSpc>
              <a:buNone/>
            </a:pPr>
            <a:r>
              <a:rPr lang="en-US" sz="2000" dirty="0">
                <a:solidFill>
                  <a:srgbClr val="BDA189"/>
                </a:solidFill>
                <a:latin typeface="Manrope" pitchFamily="34" charset="0"/>
                <a:ea typeface="Manrope" pitchFamily="34" charset="-122"/>
                <a:cs typeface="Manrope" pitchFamily="34" charset="-120"/>
              </a:rPr>
              <a:t>To design and implement a comprehensive Bank Management System using SQL that efficiently manages customeraccounts, transactions, loans, and employee records, while ensuring data integrity, security, and scalability.The system aims to provide accurate reporting, streamline banking operations, and support informed decision-making through data modeling, data cleaning, and business analysis. Additionally, the project serves as apractical application of database concepts, enhancing skills in SQL queries, stored procedures, and relationaldatabase design.</a:t>
            </a:r>
            <a:endParaRPr 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2326" y="1981200"/>
            <a:ext cx="11445748" cy="925689"/>
          </a:xfrm>
          <a:prstGeom prst="rect">
            <a:avLst/>
          </a:prstGeom>
        </p:spPr>
        <p:txBody>
          <a:bodyPr vert="horz" wrap="square" lIns="0" tIns="246176" rIns="0" bIns="0" rtlCol="0">
            <a:spAutoFit/>
          </a:bodyPr>
          <a:lstStyle/>
          <a:p>
            <a:pPr marL="4432300">
              <a:lnSpc>
                <a:spcPct val="100000"/>
              </a:lnSpc>
              <a:spcBef>
                <a:spcPts val="100"/>
              </a:spcBef>
            </a:pPr>
            <a:r>
              <a:rPr sz="4400" b="1" spc="-25" dirty="0">
                <a:latin typeface="Prata" panose="00000500000000000000" pitchFamily="2" charset="0"/>
              </a:rPr>
              <a:t>Conclusion</a:t>
            </a:r>
            <a:endParaRPr b="1" spc="-25" dirty="0">
              <a:latin typeface="Prata" panose="00000500000000000000" pitchFamily="2" charset="0"/>
            </a:endParaRPr>
          </a:p>
        </p:txBody>
      </p:sp>
      <p:sp>
        <p:nvSpPr>
          <p:cNvPr id="4" name="Text 1">
            <a:extLst>
              <a:ext uri="{FF2B5EF4-FFF2-40B4-BE49-F238E27FC236}">
                <a16:creationId xmlns:a16="http://schemas.microsoft.com/office/drawing/2014/main" id="{FF0ED704-4957-47C6-50F9-454DD99E3A20}"/>
              </a:ext>
            </a:extLst>
          </p:cNvPr>
          <p:cNvSpPr/>
          <p:nvPr/>
        </p:nvSpPr>
        <p:spPr>
          <a:xfrm>
            <a:off x="793790" y="3536394"/>
            <a:ext cx="13042821" cy="2177415"/>
          </a:xfrm>
          <a:prstGeom prst="rect">
            <a:avLst/>
          </a:prstGeom>
          <a:noFill/>
          <a:ln/>
        </p:spPr>
        <p:txBody>
          <a:bodyPr wrap="square" lIns="0" tIns="0" rIns="0" bIns="0" rtlCol="0" anchor="t"/>
          <a:lstStyle/>
          <a:p>
            <a:pPr marL="0" indent="0" algn="l">
              <a:lnSpc>
                <a:spcPts val="2850"/>
              </a:lnSpc>
              <a:buNone/>
            </a:pPr>
            <a:r>
              <a:rPr lang="en-US" sz="2000" dirty="0">
                <a:solidFill>
                  <a:srgbClr val="BDA189"/>
                </a:solidFill>
                <a:latin typeface="Manrope" pitchFamily="34" charset="0"/>
                <a:ea typeface="Manrope" pitchFamily="34" charset="-122"/>
                <a:cs typeface="Manrope" pitchFamily="34" charset="-120"/>
              </a:rPr>
              <a:t>Through developing the Bank Management System, we gained hands-on experience in a variety of important concepts, including data modeling, data cleaning, SQL query optimization, business analysis, and relational database design and management to ensure data accuracy.We also utilized </a:t>
            </a:r>
            <a:r>
              <a:rPr lang="en-US" sz="2000" b="1" dirty="0">
                <a:solidFill>
                  <a:srgbClr val="BDA189"/>
                </a:solidFill>
                <a:latin typeface="Manrope" pitchFamily="34" charset="0"/>
                <a:ea typeface="Manrope" pitchFamily="34" charset="-122"/>
                <a:cs typeface="Manrope" pitchFamily="34" charset="-120"/>
              </a:rPr>
              <a:t>Python</a:t>
            </a:r>
            <a:r>
              <a:rPr lang="en-US" sz="2000" dirty="0">
                <a:solidFill>
                  <a:srgbClr val="BDA189"/>
                </a:solidFill>
                <a:latin typeface="Manrope" pitchFamily="34" charset="0"/>
                <a:ea typeface="Manrope" pitchFamily="34" charset="-122"/>
                <a:cs typeface="Manrope" pitchFamily="34" charset="-120"/>
              </a:rPr>
              <a:t> for data processing, automation, and integration with SQL to enhance the system’s functionality.This project not only strengthened our technical skills in SQL and Python but also improved our problem-solving abilities and real-world banking understanding, enhancing our overall operational expertise.</a:t>
            </a:r>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14630400" y="0"/>
                </a:moveTo>
                <a:lnTo>
                  <a:pt x="0" y="0"/>
                </a:lnTo>
                <a:lnTo>
                  <a:pt x="0" y="8229600"/>
                </a:lnTo>
                <a:lnTo>
                  <a:pt x="14630400" y="8229600"/>
                </a:lnTo>
                <a:lnTo>
                  <a:pt x="14630400" y="0"/>
                </a:lnTo>
                <a:close/>
              </a:path>
            </a:pathLst>
          </a:custGeom>
          <a:solidFill>
            <a:srgbClr val="1C1D1F"/>
          </a:solidFill>
        </p:spPr>
        <p:txBody>
          <a:bodyPr wrap="square" lIns="0" tIns="0" rIns="0" bIns="0" rtlCol="0"/>
          <a:lstStyle/>
          <a:p>
            <a:endParaRPr/>
          </a:p>
        </p:txBody>
      </p:sp>
      <p:sp>
        <p:nvSpPr>
          <p:cNvPr id="5" name="object 5"/>
          <p:cNvSpPr/>
          <p:nvPr/>
        </p:nvSpPr>
        <p:spPr>
          <a:xfrm>
            <a:off x="7428230" y="3332479"/>
            <a:ext cx="6408420" cy="2585720"/>
          </a:xfrm>
          <a:custGeom>
            <a:avLst/>
            <a:gdLst/>
            <a:ahLst/>
            <a:cxnLst/>
            <a:rect l="l" t="t" r="r" b="b"/>
            <a:pathLst>
              <a:path w="6408419" h="2585720">
                <a:moveTo>
                  <a:pt x="5863716" y="0"/>
                </a:moveTo>
                <a:lnTo>
                  <a:pt x="544449" y="0"/>
                </a:lnTo>
                <a:lnTo>
                  <a:pt x="497459" y="2032"/>
                </a:lnTo>
                <a:lnTo>
                  <a:pt x="451612" y="7874"/>
                </a:lnTo>
                <a:lnTo>
                  <a:pt x="407035" y="17525"/>
                </a:lnTo>
                <a:lnTo>
                  <a:pt x="363854" y="30607"/>
                </a:lnTo>
                <a:lnTo>
                  <a:pt x="322325" y="47244"/>
                </a:lnTo>
                <a:lnTo>
                  <a:pt x="282575" y="67056"/>
                </a:lnTo>
                <a:lnTo>
                  <a:pt x="244728" y="89916"/>
                </a:lnTo>
                <a:lnTo>
                  <a:pt x="208915" y="115697"/>
                </a:lnTo>
                <a:lnTo>
                  <a:pt x="175387" y="144145"/>
                </a:lnTo>
                <a:lnTo>
                  <a:pt x="144272" y="175260"/>
                </a:lnTo>
                <a:lnTo>
                  <a:pt x="115697" y="208787"/>
                </a:lnTo>
                <a:lnTo>
                  <a:pt x="89916" y="244602"/>
                </a:lnTo>
                <a:lnTo>
                  <a:pt x="67055" y="282448"/>
                </a:lnTo>
                <a:lnTo>
                  <a:pt x="47244" y="322199"/>
                </a:lnTo>
                <a:lnTo>
                  <a:pt x="30734" y="363728"/>
                </a:lnTo>
                <a:lnTo>
                  <a:pt x="17525" y="406908"/>
                </a:lnTo>
                <a:lnTo>
                  <a:pt x="7874" y="451485"/>
                </a:lnTo>
                <a:lnTo>
                  <a:pt x="2031" y="497332"/>
                </a:lnTo>
                <a:lnTo>
                  <a:pt x="0" y="544322"/>
                </a:lnTo>
                <a:lnTo>
                  <a:pt x="0" y="2040890"/>
                </a:lnTo>
                <a:lnTo>
                  <a:pt x="2031" y="2087880"/>
                </a:lnTo>
                <a:lnTo>
                  <a:pt x="7874" y="2133727"/>
                </a:lnTo>
                <a:lnTo>
                  <a:pt x="17525" y="2178304"/>
                </a:lnTo>
                <a:lnTo>
                  <a:pt x="30734" y="2221484"/>
                </a:lnTo>
                <a:lnTo>
                  <a:pt x="47244" y="2263013"/>
                </a:lnTo>
                <a:lnTo>
                  <a:pt x="67055" y="2302764"/>
                </a:lnTo>
                <a:lnTo>
                  <a:pt x="89916" y="2340610"/>
                </a:lnTo>
                <a:lnTo>
                  <a:pt x="115697" y="2376424"/>
                </a:lnTo>
                <a:lnTo>
                  <a:pt x="144272" y="2409952"/>
                </a:lnTo>
                <a:lnTo>
                  <a:pt x="175387" y="2441067"/>
                </a:lnTo>
                <a:lnTo>
                  <a:pt x="208915" y="2469642"/>
                </a:lnTo>
                <a:lnTo>
                  <a:pt x="244728" y="2495423"/>
                </a:lnTo>
                <a:lnTo>
                  <a:pt x="282575" y="2518283"/>
                </a:lnTo>
                <a:lnTo>
                  <a:pt x="322325" y="2538095"/>
                </a:lnTo>
                <a:lnTo>
                  <a:pt x="363854" y="2554605"/>
                </a:lnTo>
                <a:lnTo>
                  <a:pt x="407035" y="2567813"/>
                </a:lnTo>
                <a:lnTo>
                  <a:pt x="451612" y="2577465"/>
                </a:lnTo>
                <a:lnTo>
                  <a:pt x="497459" y="2583307"/>
                </a:lnTo>
                <a:lnTo>
                  <a:pt x="544449" y="2585339"/>
                </a:lnTo>
                <a:lnTo>
                  <a:pt x="5863716" y="2585339"/>
                </a:lnTo>
                <a:lnTo>
                  <a:pt x="5910707" y="2583307"/>
                </a:lnTo>
                <a:lnTo>
                  <a:pt x="5956554" y="2577465"/>
                </a:lnTo>
                <a:lnTo>
                  <a:pt x="6001131" y="2567813"/>
                </a:lnTo>
                <a:lnTo>
                  <a:pt x="6044310" y="2554605"/>
                </a:lnTo>
                <a:lnTo>
                  <a:pt x="6085839" y="2538095"/>
                </a:lnTo>
                <a:lnTo>
                  <a:pt x="6125718" y="2518283"/>
                </a:lnTo>
                <a:lnTo>
                  <a:pt x="6163564" y="2495423"/>
                </a:lnTo>
                <a:lnTo>
                  <a:pt x="6199378" y="2469642"/>
                </a:lnTo>
                <a:lnTo>
                  <a:pt x="6232906" y="2441067"/>
                </a:lnTo>
                <a:lnTo>
                  <a:pt x="6263893" y="2409952"/>
                </a:lnTo>
                <a:lnTo>
                  <a:pt x="6292468" y="2376424"/>
                </a:lnTo>
                <a:lnTo>
                  <a:pt x="6318250" y="2340610"/>
                </a:lnTo>
                <a:lnTo>
                  <a:pt x="6341110" y="2302764"/>
                </a:lnTo>
                <a:lnTo>
                  <a:pt x="6360922" y="2263013"/>
                </a:lnTo>
                <a:lnTo>
                  <a:pt x="6377558" y="2221484"/>
                </a:lnTo>
                <a:lnTo>
                  <a:pt x="6390639" y="2178304"/>
                </a:lnTo>
                <a:lnTo>
                  <a:pt x="6400291" y="2133727"/>
                </a:lnTo>
                <a:lnTo>
                  <a:pt x="6406133" y="2087880"/>
                </a:lnTo>
                <a:lnTo>
                  <a:pt x="6408166" y="2040890"/>
                </a:lnTo>
                <a:lnTo>
                  <a:pt x="6408166" y="544322"/>
                </a:lnTo>
                <a:lnTo>
                  <a:pt x="6406133" y="497332"/>
                </a:lnTo>
                <a:lnTo>
                  <a:pt x="6400291" y="451485"/>
                </a:lnTo>
                <a:lnTo>
                  <a:pt x="6390639" y="406908"/>
                </a:lnTo>
                <a:lnTo>
                  <a:pt x="6377558" y="363728"/>
                </a:lnTo>
                <a:lnTo>
                  <a:pt x="6360922" y="322199"/>
                </a:lnTo>
                <a:lnTo>
                  <a:pt x="6341110" y="282448"/>
                </a:lnTo>
                <a:lnTo>
                  <a:pt x="6318250" y="244602"/>
                </a:lnTo>
                <a:lnTo>
                  <a:pt x="6292468" y="208787"/>
                </a:lnTo>
                <a:lnTo>
                  <a:pt x="6263893" y="175260"/>
                </a:lnTo>
                <a:lnTo>
                  <a:pt x="6232906" y="144145"/>
                </a:lnTo>
                <a:lnTo>
                  <a:pt x="6199378" y="115697"/>
                </a:lnTo>
                <a:lnTo>
                  <a:pt x="6163564" y="89916"/>
                </a:lnTo>
                <a:lnTo>
                  <a:pt x="6125718" y="67056"/>
                </a:lnTo>
                <a:lnTo>
                  <a:pt x="6085839" y="47244"/>
                </a:lnTo>
                <a:lnTo>
                  <a:pt x="6044310" y="30607"/>
                </a:lnTo>
                <a:lnTo>
                  <a:pt x="6001131" y="17525"/>
                </a:lnTo>
                <a:lnTo>
                  <a:pt x="5956554" y="7874"/>
                </a:lnTo>
                <a:lnTo>
                  <a:pt x="5910707" y="2032"/>
                </a:lnTo>
                <a:lnTo>
                  <a:pt x="5863716" y="0"/>
                </a:lnTo>
                <a:close/>
              </a:path>
            </a:pathLst>
          </a:custGeom>
          <a:solidFill>
            <a:srgbClr val="404245"/>
          </a:solidFill>
        </p:spPr>
        <p:txBody>
          <a:bodyPr wrap="square" lIns="0" tIns="0" rIns="0" bIns="0" rtlCol="0"/>
          <a:lstStyle/>
          <a:p>
            <a:endParaRPr/>
          </a:p>
        </p:txBody>
      </p:sp>
      <p:sp>
        <p:nvSpPr>
          <p:cNvPr id="6" name="object 6"/>
          <p:cNvSpPr txBox="1"/>
          <p:nvPr/>
        </p:nvSpPr>
        <p:spPr>
          <a:xfrm>
            <a:off x="9700641" y="3534536"/>
            <a:ext cx="2731770" cy="929005"/>
          </a:xfrm>
          <a:prstGeom prst="rect">
            <a:avLst/>
          </a:prstGeom>
        </p:spPr>
        <p:txBody>
          <a:bodyPr vert="horz" wrap="square" lIns="0" tIns="12065" rIns="0" bIns="0" rtlCol="0">
            <a:spAutoFit/>
          </a:bodyPr>
          <a:lstStyle/>
          <a:p>
            <a:pPr marL="12700">
              <a:lnSpc>
                <a:spcPct val="100000"/>
              </a:lnSpc>
              <a:spcBef>
                <a:spcPts val="95"/>
              </a:spcBef>
            </a:pPr>
            <a:r>
              <a:rPr sz="2200" b="1" spc="-10" dirty="0">
                <a:solidFill>
                  <a:srgbClr val="FFFFFF"/>
                </a:solidFill>
                <a:latin typeface="Georgia"/>
                <a:cs typeface="Georgia"/>
              </a:rPr>
              <a:t>PROFESSOR</a:t>
            </a:r>
            <a:endParaRPr sz="2200" dirty="0">
              <a:latin typeface="Georgia"/>
              <a:cs typeface="Georgia"/>
            </a:endParaRPr>
          </a:p>
          <a:p>
            <a:pPr marL="423545">
              <a:lnSpc>
                <a:spcPct val="100000"/>
              </a:lnSpc>
              <a:spcBef>
                <a:spcPts val="1835"/>
              </a:spcBef>
            </a:pPr>
            <a:r>
              <a:rPr sz="2200" spc="-25" dirty="0">
                <a:solidFill>
                  <a:srgbClr val="FFFFFF"/>
                </a:solidFill>
                <a:latin typeface="Cambria Math"/>
                <a:cs typeface="Cambria Math"/>
              </a:rPr>
              <a:t>𝗠𝗮𝗵𝗺𝗼𝘂𝗱</a:t>
            </a:r>
            <a:r>
              <a:rPr sz="2200" spc="-55" dirty="0">
                <a:solidFill>
                  <a:srgbClr val="FFFFFF"/>
                </a:solidFill>
                <a:latin typeface="Cambria Math"/>
                <a:cs typeface="Cambria Math"/>
              </a:rPr>
              <a:t> </a:t>
            </a:r>
            <a:r>
              <a:rPr sz="2200" spc="-10" dirty="0">
                <a:solidFill>
                  <a:srgbClr val="FFFFFF"/>
                </a:solidFill>
                <a:latin typeface="Arial Black"/>
                <a:cs typeface="Arial Black"/>
              </a:rPr>
              <a:t>Talaat</a:t>
            </a:r>
            <a:endParaRPr sz="2200" dirty="0">
              <a:latin typeface="Arial Black"/>
              <a:cs typeface="Arial Black"/>
            </a:endParaRPr>
          </a:p>
        </p:txBody>
      </p:sp>
      <p:sp>
        <p:nvSpPr>
          <p:cNvPr id="7" name="object 7"/>
          <p:cNvSpPr txBox="1">
            <a:spLocks noGrp="1"/>
          </p:cNvSpPr>
          <p:nvPr>
            <p:ph type="title"/>
          </p:nvPr>
        </p:nvSpPr>
        <p:spPr>
          <a:xfrm>
            <a:off x="1592325" y="2244674"/>
            <a:ext cx="11445748" cy="689932"/>
          </a:xfrm>
          <a:prstGeom prst="rect">
            <a:avLst/>
          </a:prstGeom>
        </p:spPr>
        <p:txBody>
          <a:bodyPr vert="horz" wrap="square" lIns="0" tIns="12700" rIns="0" bIns="0" rtlCol="0">
            <a:spAutoFit/>
          </a:bodyPr>
          <a:lstStyle/>
          <a:p>
            <a:pPr marL="4551045">
              <a:lnSpc>
                <a:spcPct val="100000"/>
              </a:lnSpc>
              <a:spcBef>
                <a:spcPts val="100"/>
              </a:spcBef>
            </a:pPr>
            <a:r>
              <a:rPr sz="4400" spc="195" dirty="0">
                <a:latin typeface="Prata" panose="00000500000000000000" pitchFamily="2" charset="0"/>
              </a:rPr>
              <a:t>Thank</a:t>
            </a:r>
            <a:r>
              <a:rPr sz="4400" spc="-114" dirty="0">
                <a:latin typeface="Prata" panose="00000500000000000000" pitchFamily="2" charset="0"/>
              </a:rPr>
              <a:t> </a:t>
            </a:r>
            <a:r>
              <a:rPr sz="4400" spc="155" dirty="0">
                <a:latin typeface="Prata" panose="00000500000000000000" pitchFamily="2" charset="0"/>
              </a:rPr>
              <a:t>You</a:t>
            </a:r>
          </a:p>
        </p:txBody>
      </p:sp>
      <p:sp>
        <p:nvSpPr>
          <p:cNvPr id="8" name="Shape 1">
            <a:extLst>
              <a:ext uri="{FF2B5EF4-FFF2-40B4-BE49-F238E27FC236}">
                <a16:creationId xmlns:a16="http://schemas.microsoft.com/office/drawing/2014/main" id="{99E26D71-4C3B-C655-CE01-AACA3CF4FFA3}"/>
              </a:ext>
            </a:extLst>
          </p:cNvPr>
          <p:cNvSpPr/>
          <p:nvPr/>
        </p:nvSpPr>
        <p:spPr>
          <a:xfrm>
            <a:off x="793790" y="3332440"/>
            <a:ext cx="6407944" cy="2585323"/>
          </a:xfrm>
          <a:prstGeom prst="roundRect">
            <a:avLst>
              <a:gd name="adj" fmla="val 21057"/>
            </a:avLst>
          </a:prstGeom>
          <a:solidFill>
            <a:srgbClr val="BE6841"/>
          </a:solidFill>
          <a:ln/>
        </p:spPr>
        <p:txBody>
          <a:bodyPr/>
          <a:lstStyle/>
          <a:p>
            <a:endParaRPr lang="en-US"/>
          </a:p>
        </p:txBody>
      </p:sp>
      <p:sp>
        <p:nvSpPr>
          <p:cNvPr id="9" name="Text 2">
            <a:extLst>
              <a:ext uri="{FF2B5EF4-FFF2-40B4-BE49-F238E27FC236}">
                <a16:creationId xmlns:a16="http://schemas.microsoft.com/office/drawing/2014/main" id="{A007786F-94E7-35C8-E1FC-DC56230D5E8F}"/>
              </a:ext>
            </a:extLst>
          </p:cNvPr>
          <p:cNvSpPr/>
          <p:nvPr/>
        </p:nvSpPr>
        <p:spPr>
          <a:xfrm>
            <a:off x="1020604" y="3559254"/>
            <a:ext cx="5954316"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solidFill>
                  <a:srgbClr val="FFFFFF"/>
                </a:solidFill>
                <a:latin typeface="Manrope" pitchFamily="34" charset="0"/>
                <a:ea typeface="Manrope" pitchFamily="34" charset="-122"/>
                <a:cs typeface="Manrope" pitchFamily="34" charset="-120"/>
              </a:rPr>
              <a:t>Ahmed Osama</a:t>
            </a:r>
            <a:endParaRPr lang="en-US" sz="2000" dirty="0"/>
          </a:p>
        </p:txBody>
      </p:sp>
      <p:sp>
        <p:nvSpPr>
          <p:cNvPr id="10" name="Text 3">
            <a:extLst>
              <a:ext uri="{FF2B5EF4-FFF2-40B4-BE49-F238E27FC236}">
                <a16:creationId xmlns:a16="http://schemas.microsoft.com/office/drawing/2014/main" id="{51223841-1B4A-659E-6FE6-607A320205CD}"/>
              </a:ext>
            </a:extLst>
          </p:cNvPr>
          <p:cNvSpPr/>
          <p:nvPr/>
        </p:nvSpPr>
        <p:spPr>
          <a:xfrm>
            <a:off x="1020604" y="4001453"/>
            <a:ext cx="5954316"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solidFill>
                  <a:srgbClr val="FFFFFF"/>
                </a:solidFill>
                <a:latin typeface="Manrope" pitchFamily="34" charset="0"/>
                <a:ea typeface="Manrope" pitchFamily="34" charset="-122"/>
                <a:cs typeface="Manrope" pitchFamily="34" charset="-120"/>
              </a:rPr>
              <a:t>Rahma Saber</a:t>
            </a:r>
            <a:endParaRPr lang="en-US" sz="2000" dirty="0"/>
          </a:p>
        </p:txBody>
      </p:sp>
      <p:sp>
        <p:nvSpPr>
          <p:cNvPr id="11" name="Text 4">
            <a:extLst>
              <a:ext uri="{FF2B5EF4-FFF2-40B4-BE49-F238E27FC236}">
                <a16:creationId xmlns:a16="http://schemas.microsoft.com/office/drawing/2014/main" id="{D2B4EE1C-3294-6357-AB71-59A431BC2E56}"/>
              </a:ext>
            </a:extLst>
          </p:cNvPr>
          <p:cNvSpPr/>
          <p:nvPr/>
        </p:nvSpPr>
        <p:spPr>
          <a:xfrm>
            <a:off x="1020604" y="4443651"/>
            <a:ext cx="5954316"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solidFill>
                  <a:srgbClr val="FFFFFF"/>
                </a:solidFill>
                <a:latin typeface="Manrope" pitchFamily="34" charset="0"/>
                <a:ea typeface="Manrope" pitchFamily="34" charset="-122"/>
                <a:cs typeface="Manrope" pitchFamily="34" charset="-120"/>
              </a:rPr>
              <a:t>Ibrahim Reda</a:t>
            </a:r>
            <a:endParaRPr lang="en-US" sz="2000" dirty="0"/>
          </a:p>
        </p:txBody>
      </p:sp>
      <p:sp>
        <p:nvSpPr>
          <p:cNvPr id="12" name="Text 5">
            <a:extLst>
              <a:ext uri="{FF2B5EF4-FFF2-40B4-BE49-F238E27FC236}">
                <a16:creationId xmlns:a16="http://schemas.microsoft.com/office/drawing/2014/main" id="{0DC9203A-090B-A41D-CB8D-63097E8D603B}"/>
              </a:ext>
            </a:extLst>
          </p:cNvPr>
          <p:cNvSpPr/>
          <p:nvPr/>
        </p:nvSpPr>
        <p:spPr>
          <a:xfrm>
            <a:off x="1020604" y="4885849"/>
            <a:ext cx="5954316"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solidFill>
                  <a:srgbClr val="FFFFFF"/>
                </a:solidFill>
                <a:latin typeface="Manrope" pitchFamily="34" charset="0"/>
                <a:ea typeface="Manrope" pitchFamily="34" charset="-122"/>
                <a:cs typeface="Manrope" pitchFamily="34" charset="-120"/>
              </a:rPr>
              <a:t>Khaled Abdulrahman</a:t>
            </a:r>
            <a:endParaRPr lang="en-US" sz="2000" dirty="0"/>
          </a:p>
        </p:txBody>
      </p:sp>
      <p:sp>
        <p:nvSpPr>
          <p:cNvPr id="13" name="Text 6">
            <a:extLst>
              <a:ext uri="{FF2B5EF4-FFF2-40B4-BE49-F238E27FC236}">
                <a16:creationId xmlns:a16="http://schemas.microsoft.com/office/drawing/2014/main" id="{2A76E559-2CF1-1211-D905-ACBD6F7C0914}"/>
              </a:ext>
            </a:extLst>
          </p:cNvPr>
          <p:cNvSpPr/>
          <p:nvPr/>
        </p:nvSpPr>
        <p:spPr>
          <a:xfrm>
            <a:off x="1020604" y="5328047"/>
            <a:ext cx="5954316" cy="362903"/>
          </a:xfrm>
          <a:prstGeom prst="rect">
            <a:avLst/>
          </a:prstGeom>
          <a:noFill/>
          <a:ln/>
        </p:spPr>
        <p:txBody>
          <a:bodyPr wrap="none" lIns="0" tIns="0" rIns="0" bIns="0" rtlCol="0" anchor="t"/>
          <a:lstStyle/>
          <a:p>
            <a:pPr marL="342900" indent="-342900" algn="l">
              <a:lnSpc>
                <a:spcPts val="2850"/>
              </a:lnSpc>
              <a:buSzPct val="100000"/>
              <a:buChar char="•"/>
            </a:pPr>
            <a:r>
              <a:rPr lang="en-US" sz="2000" b="1" dirty="0">
                <a:solidFill>
                  <a:srgbClr val="FFFFFF"/>
                </a:solidFill>
                <a:latin typeface="Manrope" pitchFamily="34" charset="0"/>
                <a:ea typeface="Manrope" pitchFamily="34" charset="-122"/>
                <a:cs typeface="Manrope" pitchFamily="34" charset="-120"/>
              </a:rPr>
              <a:t>Malak Sherif</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7651" y="2438526"/>
            <a:ext cx="2433955" cy="360680"/>
          </a:xfrm>
          <a:prstGeom prst="rect">
            <a:avLst/>
          </a:prstGeom>
        </p:spPr>
        <p:txBody>
          <a:bodyPr vert="horz" wrap="square" lIns="0" tIns="12065" rIns="0" bIns="0" rtlCol="0">
            <a:spAutoFit/>
          </a:bodyPr>
          <a:lstStyle/>
          <a:p>
            <a:pPr marL="12700">
              <a:lnSpc>
                <a:spcPct val="100000"/>
              </a:lnSpc>
              <a:spcBef>
                <a:spcPts val="95"/>
              </a:spcBef>
            </a:pPr>
            <a:r>
              <a:rPr sz="2200" spc="110" dirty="0"/>
              <a:t>INTRODUCTION</a:t>
            </a:r>
            <a:endParaRPr sz="2200"/>
          </a:p>
        </p:txBody>
      </p:sp>
      <p:sp>
        <p:nvSpPr>
          <p:cNvPr id="3" name="object 3"/>
          <p:cNvSpPr txBox="1"/>
          <p:nvPr/>
        </p:nvSpPr>
        <p:spPr>
          <a:xfrm>
            <a:off x="781304" y="3006979"/>
            <a:ext cx="12873990" cy="559127"/>
          </a:xfrm>
          <a:prstGeom prst="rect">
            <a:avLst/>
          </a:prstGeom>
        </p:spPr>
        <p:txBody>
          <a:bodyPr vert="horz" wrap="square" lIns="0" tIns="12700" rIns="0" bIns="0" rtlCol="0">
            <a:spAutoFit/>
          </a:bodyPr>
          <a:lstStyle/>
          <a:p>
            <a:pPr marL="192405" algn="ctr">
              <a:lnSpc>
                <a:spcPct val="100000"/>
              </a:lnSpc>
              <a:spcBef>
                <a:spcPts val="100"/>
              </a:spcBef>
            </a:pPr>
            <a:r>
              <a:rPr sz="3550" spc="200" dirty="0">
                <a:solidFill>
                  <a:srgbClr val="F0D2B8"/>
                </a:solidFill>
                <a:latin typeface="Prata" panose="00000500000000000000" pitchFamily="2" charset="0"/>
                <a:cs typeface="Georgia"/>
              </a:rPr>
              <a:t>Our</a:t>
            </a:r>
            <a:r>
              <a:rPr sz="3550" spc="-125" dirty="0">
                <a:solidFill>
                  <a:srgbClr val="F0D2B8"/>
                </a:solidFill>
                <a:latin typeface="Prata" panose="00000500000000000000" pitchFamily="2" charset="0"/>
                <a:cs typeface="Georgia"/>
              </a:rPr>
              <a:t> </a:t>
            </a:r>
            <a:r>
              <a:rPr sz="3550" spc="175" dirty="0">
                <a:solidFill>
                  <a:srgbClr val="F0D2B8"/>
                </a:solidFill>
                <a:latin typeface="Prata" panose="00000500000000000000" pitchFamily="2" charset="0"/>
                <a:cs typeface="Georgia"/>
              </a:rPr>
              <a:t>System:</a:t>
            </a:r>
            <a:r>
              <a:rPr sz="3550" spc="-120" dirty="0">
                <a:solidFill>
                  <a:srgbClr val="F0D2B8"/>
                </a:solidFill>
                <a:latin typeface="Prata" panose="00000500000000000000" pitchFamily="2" charset="0"/>
                <a:cs typeface="Georgia"/>
              </a:rPr>
              <a:t> </a:t>
            </a:r>
            <a:r>
              <a:rPr sz="3550" spc="210" dirty="0">
                <a:solidFill>
                  <a:srgbClr val="F0D2B8"/>
                </a:solidFill>
                <a:latin typeface="Prata" panose="00000500000000000000" pitchFamily="2" charset="0"/>
                <a:cs typeface="Georgia"/>
              </a:rPr>
              <a:t>A</a:t>
            </a:r>
            <a:r>
              <a:rPr sz="3550" spc="-105" dirty="0">
                <a:solidFill>
                  <a:srgbClr val="F0D2B8"/>
                </a:solidFill>
                <a:latin typeface="Prata" panose="00000500000000000000" pitchFamily="2" charset="0"/>
                <a:cs typeface="Georgia"/>
              </a:rPr>
              <a:t> </a:t>
            </a:r>
            <a:r>
              <a:rPr sz="3550" spc="180" dirty="0">
                <a:solidFill>
                  <a:srgbClr val="F0D2B8"/>
                </a:solidFill>
                <a:latin typeface="Prata" panose="00000500000000000000" pitchFamily="2" charset="0"/>
                <a:cs typeface="Georgia"/>
              </a:rPr>
              <a:t>Foundation</a:t>
            </a:r>
            <a:r>
              <a:rPr sz="3550" spc="-145" dirty="0">
                <a:solidFill>
                  <a:srgbClr val="F0D2B8"/>
                </a:solidFill>
                <a:latin typeface="Prata" panose="00000500000000000000" pitchFamily="2" charset="0"/>
                <a:cs typeface="Georgia"/>
              </a:rPr>
              <a:t> </a:t>
            </a:r>
            <a:r>
              <a:rPr sz="3550" spc="155" dirty="0">
                <a:solidFill>
                  <a:srgbClr val="F0D2B8"/>
                </a:solidFill>
                <a:latin typeface="Prata" panose="00000500000000000000" pitchFamily="2" charset="0"/>
                <a:cs typeface="Georgia"/>
              </a:rPr>
              <a:t>of</a:t>
            </a:r>
            <a:r>
              <a:rPr sz="3550" spc="-110" dirty="0">
                <a:solidFill>
                  <a:srgbClr val="F0D2B8"/>
                </a:solidFill>
                <a:latin typeface="Prata" panose="00000500000000000000" pitchFamily="2" charset="0"/>
                <a:cs typeface="Georgia"/>
              </a:rPr>
              <a:t> </a:t>
            </a:r>
            <a:r>
              <a:rPr sz="3550" spc="120" dirty="0">
                <a:solidFill>
                  <a:srgbClr val="F0D2B8"/>
                </a:solidFill>
                <a:latin typeface="Prata" panose="00000500000000000000" pitchFamily="2" charset="0"/>
                <a:cs typeface="Georgia"/>
              </a:rPr>
              <a:t>Efficiency</a:t>
            </a:r>
            <a:endParaRPr sz="3550" dirty="0">
              <a:latin typeface="Prata" panose="00000500000000000000" pitchFamily="2" charset="0"/>
              <a:cs typeface="Georgia"/>
            </a:endParaRPr>
          </a:p>
        </p:txBody>
      </p:sp>
      <p:sp>
        <p:nvSpPr>
          <p:cNvPr id="4" name="Text 2">
            <a:extLst>
              <a:ext uri="{FF2B5EF4-FFF2-40B4-BE49-F238E27FC236}">
                <a16:creationId xmlns:a16="http://schemas.microsoft.com/office/drawing/2014/main" id="{8E5D51D3-DC38-D623-7B15-A9BE035EEC7B}"/>
              </a:ext>
            </a:extLst>
          </p:cNvPr>
          <p:cNvSpPr/>
          <p:nvPr/>
        </p:nvSpPr>
        <p:spPr>
          <a:xfrm>
            <a:off x="793790" y="3951684"/>
            <a:ext cx="13042821" cy="1915716"/>
          </a:xfrm>
          <a:prstGeom prst="rect">
            <a:avLst/>
          </a:prstGeom>
          <a:noFill/>
          <a:ln/>
        </p:spPr>
        <p:txBody>
          <a:bodyPr wrap="square" lIns="0" tIns="0" rIns="0" bIns="0" rtlCol="0" anchor="t"/>
          <a:lstStyle/>
          <a:p>
            <a:pPr marL="0" indent="0" algn="l">
              <a:lnSpc>
                <a:spcPts val="2850"/>
              </a:lnSpc>
              <a:buNone/>
            </a:pPr>
            <a:r>
              <a:rPr lang="en-US" sz="2000" dirty="0">
                <a:solidFill>
                  <a:srgbClr val="BDA189"/>
                </a:solidFill>
                <a:latin typeface="Manrope" pitchFamily="34" charset="0"/>
                <a:ea typeface="Manrope" pitchFamily="34" charset="-122"/>
                <a:cs typeface="Manrope" pitchFamily="34" charset="-120"/>
              </a:rPr>
              <a:t>Our Bank Management System is meticulously engineered to manage every facet of banking operations. From individual customer profiles to complex loan tracking, and from daily transactions to employee records, the system provides a structured and secure database environment. It automates critical tasks like repayment calculations, deposit/withdrawal tracking, and financial summary generation. Built with stored procedures, constraints, and triggers, it guarantees data integrity, reliability, and unparalleled efficiency for everyday banking.</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29554" y="2412618"/>
            <a:ext cx="3971925" cy="360680"/>
          </a:xfrm>
          <a:prstGeom prst="rect">
            <a:avLst/>
          </a:prstGeom>
        </p:spPr>
        <p:txBody>
          <a:bodyPr vert="horz" wrap="square" lIns="0" tIns="12065" rIns="0" bIns="0" rtlCol="0">
            <a:spAutoFit/>
          </a:bodyPr>
          <a:lstStyle/>
          <a:p>
            <a:pPr marL="12700">
              <a:lnSpc>
                <a:spcPct val="100000"/>
              </a:lnSpc>
              <a:spcBef>
                <a:spcPts val="95"/>
              </a:spcBef>
            </a:pPr>
            <a:r>
              <a:rPr sz="2200" spc="135" dirty="0"/>
              <a:t>TECHNOLOGY</a:t>
            </a:r>
            <a:r>
              <a:rPr sz="2200" spc="140" dirty="0"/>
              <a:t> </a:t>
            </a:r>
            <a:r>
              <a:rPr sz="2200" spc="105" dirty="0"/>
              <a:t>SPOTLIGHT</a:t>
            </a:r>
            <a:endParaRPr sz="2200"/>
          </a:p>
        </p:txBody>
      </p:sp>
      <p:sp>
        <p:nvSpPr>
          <p:cNvPr id="3" name="object 3"/>
          <p:cNvSpPr txBox="1"/>
          <p:nvPr/>
        </p:nvSpPr>
        <p:spPr>
          <a:xfrm>
            <a:off x="781304" y="2955112"/>
            <a:ext cx="13006069" cy="959878"/>
          </a:xfrm>
          <a:prstGeom prst="rect">
            <a:avLst/>
          </a:prstGeom>
        </p:spPr>
        <p:txBody>
          <a:bodyPr vert="horz" wrap="square" lIns="0" tIns="13335" rIns="0" bIns="0" rtlCol="0">
            <a:spAutoFit/>
          </a:bodyPr>
          <a:lstStyle/>
          <a:p>
            <a:pPr marL="62865" algn="ctr">
              <a:lnSpc>
                <a:spcPct val="100000"/>
              </a:lnSpc>
              <a:spcBef>
                <a:spcPts val="105"/>
              </a:spcBef>
            </a:pPr>
            <a:r>
              <a:rPr sz="6150" spc="325" dirty="0">
                <a:solidFill>
                  <a:srgbClr val="F0D2B8"/>
                </a:solidFill>
                <a:latin typeface="Prata" panose="00000500000000000000" pitchFamily="2" charset="0"/>
                <a:cs typeface="Georgia"/>
              </a:rPr>
              <a:t>What</a:t>
            </a:r>
            <a:r>
              <a:rPr sz="6150" spc="-190" dirty="0">
                <a:solidFill>
                  <a:srgbClr val="F0D2B8"/>
                </a:solidFill>
                <a:latin typeface="Prata" panose="00000500000000000000" pitchFamily="2" charset="0"/>
                <a:cs typeface="Georgia"/>
              </a:rPr>
              <a:t> </a:t>
            </a:r>
            <a:r>
              <a:rPr sz="6150" spc="195" dirty="0">
                <a:solidFill>
                  <a:srgbClr val="F0D2B8"/>
                </a:solidFill>
                <a:latin typeface="Prata" panose="00000500000000000000" pitchFamily="2" charset="0"/>
                <a:cs typeface="Georgia"/>
              </a:rPr>
              <a:t>is</a:t>
            </a:r>
            <a:r>
              <a:rPr sz="6150" spc="-185" dirty="0">
                <a:solidFill>
                  <a:srgbClr val="F0D2B8"/>
                </a:solidFill>
                <a:latin typeface="Prata" panose="00000500000000000000" pitchFamily="2" charset="0"/>
                <a:cs typeface="Georgia"/>
              </a:rPr>
              <a:t> </a:t>
            </a:r>
            <a:r>
              <a:rPr sz="6150" spc="330" dirty="0">
                <a:solidFill>
                  <a:srgbClr val="F0D2B8"/>
                </a:solidFill>
                <a:latin typeface="Prata" panose="00000500000000000000" pitchFamily="2" charset="0"/>
                <a:cs typeface="Georgia"/>
              </a:rPr>
              <a:t>MySQL?</a:t>
            </a:r>
            <a:endParaRPr sz="6150" dirty="0">
              <a:latin typeface="Prata" panose="00000500000000000000" pitchFamily="2" charset="0"/>
              <a:cs typeface="Georgia"/>
            </a:endParaRPr>
          </a:p>
        </p:txBody>
      </p:sp>
      <p:sp>
        <p:nvSpPr>
          <p:cNvPr id="4" name="Text 2">
            <a:extLst>
              <a:ext uri="{FF2B5EF4-FFF2-40B4-BE49-F238E27FC236}">
                <a16:creationId xmlns:a16="http://schemas.microsoft.com/office/drawing/2014/main" id="{97C1A2E5-7A06-E6D3-0C93-541B39EF3E9C}"/>
              </a:ext>
            </a:extLst>
          </p:cNvPr>
          <p:cNvSpPr/>
          <p:nvPr/>
        </p:nvSpPr>
        <p:spPr>
          <a:xfrm>
            <a:off x="793790" y="4338756"/>
            <a:ext cx="13042821" cy="1833443"/>
          </a:xfrm>
          <a:prstGeom prst="rect">
            <a:avLst/>
          </a:prstGeom>
          <a:noFill/>
          <a:ln/>
        </p:spPr>
        <p:txBody>
          <a:bodyPr wrap="square" lIns="0" tIns="0" rIns="0" bIns="0" rtlCol="0" anchor="t"/>
          <a:lstStyle/>
          <a:p>
            <a:pPr marL="0" indent="0" algn="l">
              <a:lnSpc>
                <a:spcPts val="2850"/>
              </a:lnSpc>
              <a:buNone/>
            </a:pPr>
            <a:r>
              <a:rPr lang="en-US" sz="2000" dirty="0">
                <a:solidFill>
                  <a:srgbClr val="BDA189"/>
                </a:solidFill>
                <a:latin typeface="Manrope" pitchFamily="34" charset="0"/>
                <a:ea typeface="Manrope" pitchFamily="34" charset="-122"/>
                <a:cs typeface="Manrope" pitchFamily="34" charset="-120"/>
              </a:rPr>
              <a:t>MySQL is a powerful, open-source relational database management system that utilizes SQL (Structured Query Language) to manage and organize data. It enables the creation of dynamic tables, execution of complex queries, and automation of routine tasks, facilitating highly efficient data handling. In the banking sector, MySQL is widely adopted for its speed, accuracy, and robust security features, making it ideal for managing sensitive financial information.</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1475" y="1305814"/>
            <a:ext cx="3726179" cy="360680"/>
          </a:xfrm>
          <a:prstGeom prst="rect">
            <a:avLst/>
          </a:prstGeom>
        </p:spPr>
        <p:txBody>
          <a:bodyPr vert="horz" wrap="square" lIns="0" tIns="12065" rIns="0" bIns="0" rtlCol="0">
            <a:spAutoFit/>
          </a:bodyPr>
          <a:lstStyle/>
          <a:p>
            <a:pPr marL="12700">
              <a:lnSpc>
                <a:spcPct val="100000"/>
              </a:lnSpc>
              <a:spcBef>
                <a:spcPts val="95"/>
              </a:spcBef>
            </a:pPr>
            <a:r>
              <a:rPr sz="2200" spc="125" dirty="0"/>
              <a:t>SYSTEM</a:t>
            </a:r>
            <a:r>
              <a:rPr sz="2200" spc="195" dirty="0"/>
              <a:t> </a:t>
            </a:r>
            <a:r>
              <a:rPr sz="2200" spc="110" dirty="0"/>
              <a:t>ARCHITECTURE</a:t>
            </a:r>
            <a:endParaRPr sz="2200"/>
          </a:p>
        </p:txBody>
      </p:sp>
      <p:sp>
        <p:nvSpPr>
          <p:cNvPr id="3" name="object 3"/>
          <p:cNvSpPr txBox="1"/>
          <p:nvPr/>
        </p:nvSpPr>
        <p:spPr>
          <a:xfrm>
            <a:off x="781304" y="1846910"/>
            <a:ext cx="13011785" cy="959878"/>
          </a:xfrm>
          <a:prstGeom prst="rect">
            <a:avLst/>
          </a:prstGeom>
        </p:spPr>
        <p:txBody>
          <a:bodyPr vert="horz" wrap="square" lIns="0" tIns="13335" rIns="0" bIns="0" rtlCol="0">
            <a:spAutoFit/>
          </a:bodyPr>
          <a:lstStyle/>
          <a:p>
            <a:pPr marL="60325" algn="ctr">
              <a:lnSpc>
                <a:spcPct val="100000"/>
              </a:lnSpc>
              <a:spcBef>
                <a:spcPts val="105"/>
              </a:spcBef>
            </a:pPr>
            <a:r>
              <a:rPr sz="6150" spc="315" dirty="0">
                <a:solidFill>
                  <a:srgbClr val="F0D2B8"/>
                </a:solidFill>
                <a:latin typeface="Prata" panose="00000500000000000000" pitchFamily="2" charset="0"/>
                <a:cs typeface="Georgia"/>
              </a:rPr>
              <a:t>Schema</a:t>
            </a:r>
            <a:r>
              <a:rPr sz="6150" spc="225" dirty="0">
                <a:solidFill>
                  <a:srgbClr val="F0D2B8"/>
                </a:solidFill>
                <a:latin typeface="Prata" panose="00000500000000000000" pitchFamily="2" charset="0"/>
                <a:cs typeface="Georgia"/>
              </a:rPr>
              <a:t> </a:t>
            </a:r>
            <a:r>
              <a:rPr sz="6150" spc="390" dirty="0">
                <a:solidFill>
                  <a:srgbClr val="F0D2B8"/>
                </a:solidFill>
                <a:latin typeface="Prata" panose="00000500000000000000" pitchFamily="2" charset="0"/>
                <a:cs typeface="Georgia"/>
              </a:rPr>
              <a:t>&amp;</a:t>
            </a:r>
            <a:r>
              <a:rPr sz="6150" spc="250" dirty="0">
                <a:solidFill>
                  <a:srgbClr val="F0D2B8"/>
                </a:solidFill>
                <a:latin typeface="Prata" panose="00000500000000000000" pitchFamily="2" charset="0"/>
                <a:cs typeface="Georgia"/>
              </a:rPr>
              <a:t> </a:t>
            </a:r>
            <a:r>
              <a:rPr sz="6150" spc="380" dirty="0">
                <a:solidFill>
                  <a:srgbClr val="F0D2B8"/>
                </a:solidFill>
                <a:latin typeface="Prata" panose="00000500000000000000" pitchFamily="2" charset="0"/>
                <a:cs typeface="Georgia"/>
              </a:rPr>
              <a:t>ERD</a:t>
            </a:r>
            <a:r>
              <a:rPr sz="6150" spc="250" dirty="0">
                <a:solidFill>
                  <a:srgbClr val="F0D2B8"/>
                </a:solidFill>
                <a:latin typeface="Prata" panose="00000500000000000000" pitchFamily="2" charset="0"/>
                <a:cs typeface="Georgia"/>
              </a:rPr>
              <a:t> </a:t>
            </a:r>
            <a:r>
              <a:rPr sz="6150" spc="254" dirty="0">
                <a:solidFill>
                  <a:srgbClr val="F0D2B8"/>
                </a:solidFill>
                <a:latin typeface="Prata" panose="00000500000000000000" pitchFamily="2" charset="0"/>
                <a:cs typeface="Georgia"/>
              </a:rPr>
              <a:t>Explained</a:t>
            </a:r>
            <a:endParaRPr sz="6150" dirty="0">
              <a:latin typeface="Prata" panose="00000500000000000000" pitchFamily="2" charset="0"/>
              <a:cs typeface="Georgia"/>
            </a:endParaRPr>
          </a:p>
        </p:txBody>
      </p:sp>
      <p:sp>
        <p:nvSpPr>
          <p:cNvPr id="4" name="object 4"/>
          <p:cNvSpPr/>
          <p:nvPr/>
        </p:nvSpPr>
        <p:spPr>
          <a:xfrm>
            <a:off x="793750" y="5334000"/>
            <a:ext cx="30480" cy="1962150"/>
          </a:xfrm>
          <a:custGeom>
            <a:avLst/>
            <a:gdLst/>
            <a:ahLst/>
            <a:cxnLst/>
            <a:rect l="l" t="t" r="r" b="b"/>
            <a:pathLst>
              <a:path w="30480" h="1962150">
                <a:moveTo>
                  <a:pt x="30480" y="0"/>
                </a:moveTo>
                <a:lnTo>
                  <a:pt x="0" y="0"/>
                </a:lnTo>
                <a:lnTo>
                  <a:pt x="0" y="1961895"/>
                </a:lnTo>
                <a:lnTo>
                  <a:pt x="30480" y="1961895"/>
                </a:lnTo>
                <a:lnTo>
                  <a:pt x="30480" y="0"/>
                </a:lnTo>
                <a:close/>
              </a:path>
            </a:pathLst>
          </a:custGeom>
          <a:solidFill>
            <a:srgbClr val="84462C"/>
          </a:solidFill>
        </p:spPr>
        <p:txBody>
          <a:bodyPr wrap="square" lIns="0" tIns="0" rIns="0" bIns="0" rtlCol="0"/>
          <a:lstStyle/>
          <a:p>
            <a:endParaRPr/>
          </a:p>
        </p:txBody>
      </p:sp>
      <p:sp>
        <p:nvSpPr>
          <p:cNvPr id="5" name="Text 2">
            <a:extLst>
              <a:ext uri="{FF2B5EF4-FFF2-40B4-BE49-F238E27FC236}">
                <a16:creationId xmlns:a16="http://schemas.microsoft.com/office/drawing/2014/main" id="{741E3971-C8D9-DB98-EED7-A0D9881910E1}"/>
              </a:ext>
            </a:extLst>
          </p:cNvPr>
          <p:cNvSpPr/>
          <p:nvPr/>
        </p:nvSpPr>
        <p:spPr>
          <a:xfrm>
            <a:off x="808990" y="3061379"/>
            <a:ext cx="13042821" cy="1451610"/>
          </a:xfrm>
          <a:prstGeom prst="rect">
            <a:avLst/>
          </a:prstGeom>
          <a:noFill/>
          <a:ln/>
        </p:spPr>
        <p:txBody>
          <a:bodyPr wrap="square" lIns="0" tIns="0" rIns="0" bIns="0" rtlCol="0" anchor="t"/>
          <a:lstStyle/>
          <a:p>
            <a:pPr marL="0" indent="0" algn="l">
              <a:lnSpc>
                <a:spcPts val="2850"/>
              </a:lnSpc>
              <a:buNone/>
            </a:pPr>
            <a:r>
              <a:rPr lang="en-US" sz="2000" dirty="0">
                <a:solidFill>
                  <a:srgbClr val="BDA189"/>
                </a:solidFill>
                <a:latin typeface="Manrope" pitchFamily="34" charset="0"/>
                <a:ea typeface="Manrope" pitchFamily="34" charset="-122"/>
                <a:cs typeface="Manrope" pitchFamily="34" charset="-120"/>
              </a:rPr>
              <a:t>MySQL is a powerful, open-source relational database management system that utilizes SQL (Structured Query Language) to manage and organize data. It enables the creation of dynamic tables, execution of complex queries, and automation of routine tasks, facilitating highly efficient data handling. In the banking sector, MySQL is widely adopted for its speed, accuracy, and robust security features, making it ideal for managing sensitive financial information.</a:t>
            </a:r>
            <a:endParaRPr lang="en-US" sz="2000" dirty="0"/>
          </a:p>
        </p:txBody>
      </p:sp>
      <p:sp>
        <p:nvSpPr>
          <p:cNvPr id="6" name="Text 3">
            <a:extLst>
              <a:ext uri="{FF2B5EF4-FFF2-40B4-BE49-F238E27FC236}">
                <a16:creationId xmlns:a16="http://schemas.microsoft.com/office/drawing/2014/main" id="{5C6DCA1E-E46F-5296-630B-D930EA24FFFA}"/>
              </a:ext>
            </a:extLst>
          </p:cNvPr>
          <p:cNvSpPr/>
          <p:nvPr/>
        </p:nvSpPr>
        <p:spPr>
          <a:xfrm>
            <a:off x="1123105" y="5330190"/>
            <a:ext cx="12702659" cy="1451610"/>
          </a:xfrm>
          <a:prstGeom prst="rect">
            <a:avLst/>
          </a:prstGeom>
          <a:noFill/>
          <a:ln/>
        </p:spPr>
        <p:txBody>
          <a:bodyPr wrap="square" lIns="0" tIns="0" rIns="0" bIns="0" rtlCol="0" anchor="t"/>
          <a:lstStyle/>
          <a:p>
            <a:pPr marL="0" indent="0" algn="l">
              <a:lnSpc>
                <a:spcPts val="2850"/>
              </a:lnSpc>
              <a:buNone/>
            </a:pPr>
            <a:r>
              <a:rPr lang="en-US" sz="2000" dirty="0">
                <a:solidFill>
                  <a:srgbClr val="BE6841"/>
                </a:solidFill>
                <a:latin typeface="Manrope" pitchFamily="34" charset="0"/>
                <a:ea typeface="Manrope" pitchFamily="34" charset="-122"/>
                <a:cs typeface="Manrope" pitchFamily="34" charset="-120"/>
              </a:rPr>
              <a:t>Customers</a:t>
            </a:r>
            <a:r>
              <a:rPr lang="en-US" sz="2000" dirty="0">
                <a:solidFill>
                  <a:srgbClr val="BDA189"/>
                </a:solidFill>
                <a:latin typeface="Manrope" pitchFamily="34" charset="0"/>
                <a:ea typeface="Manrope" pitchFamily="34" charset="-122"/>
                <a:cs typeface="Manrope" pitchFamily="34" charset="-120"/>
              </a:rPr>
              <a:t> are central, linked to accounts, loans, and additional services. </a:t>
            </a:r>
            <a:r>
              <a:rPr lang="en-US" sz="2000" dirty="0">
                <a:solidFill>
                  <a:srgbClr val="BE6841"/>
                </a:solidFill>
                <a:latin typeface="Manrope" pitchFamily="34" charset="0"/>
                <a:ea typeface="Manrope" pitchFamily="34" charset="-122"/>
                <a:cs typeface="Manrope" pitchFamily="34" charset="-120"/>
              </a:rPr>
              <a:t>Accounts</a:t>
            </a:r>
            <a:r>
              <a:rPr lang="en-US" sz="2000" dirty="0">
                <a:solidFill>
                  <a:srgbClr val="BDA189"/>
                </a:solidFill>
                <a:latin typeface="Manrope" pitchFamily="34" charset="0"/>
                <a:ea typeface="Manrope" pitchFamily="34" charset="-122"/>
                <a:cs typeface="Manrope" pitchFamily="34" charset="-120"/>
              </a:rPr>
              <a:t> manage financial transactions via </a:t>
            </a:r>
            <a:r>
              <a:rPr lang="en-US" sz="2000" dirty="0">
                <a:solidFill>
                  <a:srgbClr val="BE6841"/>
                </a:solidFill>
                <a:latin typeface="Manrope" pitchFamily="34" charset="0"/>
                <a:ea typeface="Manrope" pitchFamily="34" charset="-122"/>
                <a:cs typeface="Manrope" pitchFamily="34" charset="-120"/>
              </a:rPr>
              <a:t>Transactions </a:t>
            </a:r>
            <a:r>
              <a:rPr lang="en-US" sz="2000" dirty="0">
                <a:solidFill>
                  <a:srgbClr val="BDA189"/>
                </a:solidFill>
                <a:latin typeface="Manrope" pitchFamily="34" charset="0"/>
                <a:ea typeface="Manrope" pitchFamily="34" charset="-122"/>
                <a:cs typeface="Manrope" pitchFamily="34" charset="-120"/>
              </a:rPr>
              <a:t>and can have multiple cards associated. </a:t>
            </a:r>
            <a:r>
              <a:rPr lang="en-US" sz="2000" dirty="0">
                <a:solidFill>
                  <a:srgbClr val="BE6841"/>
                </a:solidFill>
                <a:latin typeface="Manrope" pitchFamily="34" charset="0"/>
                <a:ea typeface="Manrope" pitchFamily="34" charset="-122"/>
                <a:cs typeface="Manrope" pitchFamily="34" charset="-120"/>
              </a:rPr>
              <a:t>Loans</a:t>
            </a:r>
            <a:r>
              <a:rPr lang="en-US" sz="2000" dirty="0">
                <a:solidFill>
                  <a:srgbClr val="BDA189"/>
                </a:solidFill>
                <a:latin typeface="Manrope" pitchFamily="34" charset="0"/>
                <a:ea typeface="Manrope" pitchFamily="34" charset="-122"/>
                <a:cs typeface="Manrope" pitchFamily="34" charset="-120"/>
              </a:rPr>
              <a:t> can have multiple </a:t>
            </a:r>
            <a:r>
              <a:rPr lang="en-US" sz="2000" dirty="0">
                <a:solidFill>
                  <a:srgbClr val="BE6841"/>
                </a:solidFill>
                <a:latin typeface="Manrope" pitchFamily="34" charset="0"/>
                <a:ea typeface="Manrope" pitchFamily="34" charset="-122"/>
                <a:cs typeface="Manrope" pitchFamily="34" charset="-120"/>
              </a:rPr>
              <a:t>Loan payments</a:t>
            </a:r>
            <a:r>
              <a:rPr lang="en-US" sz="2000" dirty="0">
                <a:solidFill>
                  <a:srgbClr val="BDA189"/>
                </a:solidFill>
                <a:latin typeface="Manrope" pitchFamily="34" charset="0"/>
                <a:ea typeface="Manrope" pitchFamily="34" charset="-122"/>
                <a:cs typeface="Manrope" pitchFamily="34" charset="-120"/>
              </a:rPr>
              <a:t> linked to them, representing the payment history. </a:t>
            </a:r>
            <a:r>
              <a:rPr lang="en-US" sz="2000" dirty="0">
                <a:solidFill>
                  <a:srgbClr val="BE6841"/>
                </a:solidFill>
                <a:latin typeface="Manrope" pitchFamily="34" charset="0"/>
                <a:ea typeface="Manrope" pitchFamily="34" charset="-122"/>
                <a:cs typeface="Manrope" pitchFamily="34" charset="-120"/>
              </a:rPr>
              <a:t>Employees</a:t>
            </a:r>
            <a:r>
              <a:rPr lang="en-US" sz="2000" dirty="0">
                <a:solidFill>
                  <a:srgbClr val="BDA189"/>
                </a:solidFill>
                <a:latin typeface="Manrope" pitchFamily="34" charset="0"/>
                <a:ea typeface="Manrope" pitchFamily="34" charset="-122"/>
                <a:cs typeface="Manrope" pitchFamily="34" charset="-120"/>
              </a:rPr>
              <a:t> manage customer interactions and transactions within specific </a:t>
            </a:r>
            <a:r>
              <a:rPr lang="en-US" sz="2000" dirty="0">
                <a:solidFill>
                  <a:srgbClr val="BE6841"/>
                </a:solidFill>
                <a:latin typeface="Manrope" pitchFamily="34" charset="0"/>
                <a:ea typeface="Manrope" pitchFamily="34" charset="-122"/>
                <a:cs typeface="Manrope" pitchFamily="34" charset="-120"/>
              </a:rPr>
              <a:t>Branches</a:t>
            </a:r>
            <a:r>
              <a:rPr lang="en-US" sz="2000" dirty="0">
                <a:solidFill>
                  <a:srgbClr val="BDA189"/>
                </a:solidFill>
                <a:latin typeface="Manrope" pitchFamily="34" charset="0"/>
                <a:ea typeface="Manrope" pitchFamily="34" charset="-122"/>
                <a:cs typeface="Manrope" pitchFamily="34" charset="-120"/>
              </a:rPr>
              <a:t>. </a:t>
            </a:r>
            <a:r>
              <a:rPr lang="en-US" sz="2000" dirty="0">
                <a:solidFill>
                  <a:srgbClr val="BE6841"/>
                </a:solidFill>
                <a:latin typeface="Manrope" pitchFamily="34" charset="0"/>
                <a:ea typeface="Manrope" pitchFamily="34" charset="-122"/>
                <a:cs typeface="Manrope" pitchFamily="34" charset="-120"/>
              </a:rPr>
              <a:t>Customer Services</a:t>
            </a:r>
            <a:r>
              <a:rPr lang="en-US" sz="2000" dirty="0">
                <a:solidFill>
                  <a:srgbClr val="BDA189"/>
                </a:solidFill>
                <a:latin typeface="Manrope" pitchFamily="34" charset="0"/>
                <a:ea typeface="Manrope" pitchFamily="34" charset="-122"/>
                <a:cs typeface="Manrope" pitchFamily="34" charset="-120"/>
              </a:rPr>
              <a:t> track services availed by customers, linking to specific </a:t>
            </a:r>
            <a:r>
              <a:rPr lang="en-US" sz="2000" dirty="0">
                <a:solidFill>
                  <a:srgbClr val="BE6841"/>
                </a:solidFill>
                <a:latin typeface="Manrope" pitchFamily="34" charset="0"/>
                <a:ea typeface="Manrope" pitchFamily="34" charset="-122"/>
                <a:cs typeface="Manrope" pitchFamily="34" charset="-120"/>
              </a:rPr>
              <a:t>Services </a:t>
            </a:r>
            <a:r>
              <a:rPr lang="en-US" sz="2000" dirty="0">
                <a:solidFill>
                  <a:srgbClr val="BDA189"/>
                </a:solidFill>
                <a:latin typeface="Manrope" pitchFamily="34" charset="0"/>
                <a:ea typeface="Manrope" pitchFamily="34" charset="-122"/>
                <a:cs typeface="Manrope" pitchFamily="34" charset="-120"/>
              </a:rPr>
              <a:t>offered by the bank or institution.</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46379" y="363220"/>
            <a:ext cx="7924038" cy="7480934"/>
          </a:xfrm>
          <a:prstGeom prst="rect">
            <a:avLst/>
          </a:prstGeom>
        </p:spPr>
      </p:pic>
      <p:sp>
        <p:nvSpPr>
          <p:cNvPr id="7" name="Text 0">
            <a:extLst>
              <a:ext uri="{FF2B5EF4-FFF2-40B4-BE49-F238E27FC236}">
                <a16:creationId xmlns:a16="http://schemas.microsoft.com/office/drawing/2014/main" id="{B52F752D-BE35-509C-2D32-CEC5881CB016}"/>
              </a:ext>
            </a:extLst>
          </p:cNvPr>
          <p:cNvSpPr/>
          <p:nvPr/>
        </p:nvSpPr>
        <p:spPr>
          <a:xfrm>
            <a:off x="8606433" y="1066800"/>
            <a:ext cx="5566767" cy="905589"/>
          </a:xfrm>
          <a:prstGeom prst="rect">
            <a:avLst/>
          </a:prstGeom>
          <a:noFill/>
          <a:ln/>
        </p:spPr>
        <p:txBody>
          <a:bodyPr wrap="square" lIns="0" tIns="0" rIns="0" bIns="0" rtlCol="0" anchor="t"/>
          <a:lstStyle/>
          <a:p>
            <a:pPr marL="0" indent="0" algn="ctr">
              <a:lnSpc>
                <a:spcPts val="3550"/>
              </a:lnSpc>
              <a:buNone/>
            </a:pPr>
            <a:r>
              <a:rPr lang="en-US" sz="2200" b="1" dirty="0">
                <a:solidFill>
                  <a:srgbClr val="BDA189"/>
                </a:solidFill>
                <a:latin typeface="Manrope" pitchFamily="34" charset="0"/>
                <a:ea typeface="Manrope" pitchFamily="34" charset="-122"/>
                <a:cs typeface="Manrope" pitchFamily="34" charset="-120"/>
              </a:rPr>
              <a:t>SCHEMA EXPLAINATION</a:t>
            </a:r>
            <a:endParaRPr lang="en-US" sz="2200" dirty="0"/>
          </a:p>
        </p:txBody>
      </p:sp>
      <p:sp>
        <p:nvSpPr>
          <p:cNvPr id="8" name="Text 1">
            <a:extLst>
              <a:ext uri="{FF2B5EF4-FFF2-40B4-BE49-F238E27FC236}">
                <a16:creationId xmlns:a16="http://schemas.microsoft.com/office/drawing/2014/main" id="{6F0F6B60-2637-5617-9623-C2F02A339F79}"/>
              </a:ext>
            </a:extLst>
          </p:cNvPr>
          <p:cNvSpPr/>
          <p:nvPr/>
        </p:nvSpPr>
        <p:spPr>
          <a:xfrm>
            <a:off x="8606433" y="2176105"/>
            <a:ext cx="5566767" cy="57935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Customers are central, linked to Accounts, Loans, and additional services.</a:t>
            </a:r>
            <a:endParaRPr lang="en-US" sz="1750" dirty="0"/>
          </a:p>
        </p:txBody>
      </p:sp>
      <p:sp>
        <p:nvSpPr>
          <p:cNvPr id="9" name="Text 2">
            <a:extLst>
              <a:ext uri="{FF2B5EF4-FFF2-40B4-BE49-F238E27FC236}">
                <a16:creationId xmlns:a16="http://schemas.microsoft.com/office/drawing/2014/main" id="{47FC1B65-009B-A9FC-7812-CA2EF9F7C658}"/>
              </a:ext>
            </a:extLst>
          </p:cNvPr>
          <p:cNvSpPr/>
          <p:nvPr/>
        </p:nvSpPr>
        <p:spPr>
          <a:xfrm>
            <a:off x="8606433" y="2834640"/>
            <a:ext cx="5566767" cy="57935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Accounts manage financial transactions via Transactions and can have multiple Cards associated.</a:t>
            </a:r>
            <a:endParaRPr lang="en-US" sz="1750" dirty="0"/>
          </a:p>
        </p:txBody>
      </p:sp>
      <p:sp>
        <p:nvSpPr>
          <p:cNvPr id="10" name="Text 3">
            <a:extLst>
              <a:ext uri="{FF2B5EF4-FFF2-40B4-BE49-F238E27FC236}">
                <a16:creationId xmlns:a16="http://schemas.microsoft.com/office/drawing/2014/main" id="{35B02ADF-8628-35D8-8D56-F9DA15AC8D54}"/>
              </a:ext>
            </a:extLst>
          </p:cNvPr>
          <p:cNvSpPr/>
          <p:nvPr/>
        </p:nvSpPr>
        <p:spPr>
          <a:xfrm>
            <a:off x="8606433" y="3950374"/>
            <a:ext cx="5777588" cy="697826"/>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Loans can have multiple LoanPayments linked to them, representing the payment history.</a:t>
            </a:r>
            <a:endParaRPr lang="en-US" sz="1750" dirty="0"/>
          </a:p>
        </p:txBody>
      </p:sp>
      <p:sp>
        <p:nvSpPr>
          <p:cNvPr id="11" name="Text 4">
            <a:extLst>
              <a:ext uri="{FF2B5EF4-FFF2-40B4-BE49-F238E27FC236}">
                <a16:creationId xmlns:a16="http://schemas.microsoft.com/office/drawing/2014/main" id="{4FCD0DC1-C4B8-803E-982C-AB561D3857D1}"/>
              </a:ext>
            </a:extLst>
          </p:cNvPr>
          <p:cNvSpPr/>
          <p:nvPr/>
        </p:nvSpPr>
        <p:spPr>
          <a:xfrm>
            <a:off x="8606432" y="4754642"/>
            <a:ext cx="5566767" cy="57935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Employees manage customer interactions and transactions within specific Branches.</a:t>
            </a:r>
            <a:endParaRPr lang="en-US" sz="1750" dirty="0"/>
          </a:p>
        </p:txBody>
      </p:sp>
      <p:sp>
        <p:nvSpPr>
          <p:cNvPr id="12" name="Text 5">
            <a:extLst>
              <a:ext uri="{FF2B5EF4-FFF2-40B4-BE49-F238E27FC236}">
                <a16:creationId xmlns:a16="http://schemas.microsoft.com/office/drawing/2014/main" id="{D28FEBAE-E1E3-CD50-CCDD-67CBF4C45986}"/>
              </a:ext>
            </a:extLst>
          </p:cNvPr>
          <p:cNvSpPr/>
          <p:nvPr/>
        </p:nvSpPr>
        <p:spPr>
          <a:xfrm>
            <a:off x="8606432" y="5455563"/>
            <a:ext cx="5566767" cy="869037"/>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Customer_Services track services availed by customers, linking to specific Services offered by the bank or institution.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91844" y="876935"/>
            <a:ext cx="8149971" cy="6488429"/>
          </a:xfrm>
          <a:prstGeom prst="rect">
            <a:avLst/>
          </a:prstGeom>
        </p:spPr>
      </p:pic>
      <p:sp>
        <p:nvSpPr>
          <p:cNvPr id="4" name="Text 0">
            <a:extLst>
              <a:ext uri="{FF2B5EF4-FFF2-40B4-BE49-F238E27FC236}">
                <a16:creationId xmlns:a16="http://schemas.microsoft.com/office/drawing/2014/main" id="{049951DB-7D54-D3E4-0005-DBA1026511F8}"/>
              </a:ext>
            </a:extLst>
          </p:cNvPr>
          <p:cNvSpPr/>
          <p:nvPr/>
        </p:nvSpPr>
        <p:spPr>
          <a:xfrm>
            <a:off x="9502616" y="826294"/>
            <a:ext cx="4342924" cy="452795"/>
          </a:xfrm>
          <a:prstGeom prst="rect">
            <a:avLst/>
          </a:prstGeom>
          <a:noFill/>
          <a:ln/>
        </p:spPr>
        <p:txBody>
          <a:bodyPr wrap="none" lIns="0" tIns="0" rIns="0" bIns="0" rtlCol="0" anchor="t"/>
          <a:lstStyle/>
          <a:p>
            <a:pPr marL="0" indent="0" algn="ctr">
              <a:lnSpc>
                <a:spcPts val="3550"/>
              </a:lnSpc>
              <a:buNone/>
            </a:pPr>
            <a:r>
              <a:rPr lang="en-US" sz="2200" b="1" dirty="0">
                <a:solidFill>
                  <a:srgbClr val="BDA189"/>
                </a:solidFill>
                <a:latin typeface="Manrope" pitchFamily="34" charset="0"/>
                <a:ea typeface="Manrope" pitchFamily="34" charset="-122"/>
                <a:cs typeface="Manrope" pitchFamily="34" charset="-120"/>
              </a:rPr>
              <a:t>ERD</a:t>
            </a:r>
            <a:endParaRPr lang="en-US" sz="2200" dirty="0"/>
          </a:p>
        </p:txBody>
      </p:sp>
      <p:sp>
        <p:nvSpPr>
          <p:cNvPr id="5" name="Text 1">
            <a:extLst>
              <a:ext uri="{FF2B5EF4-FFF2-40B4-BE49-F238E27FC236}">
                <a16:creationId xmlns:a16="http://schemas.microsoft.com/office/drawing/2014/main" id="{F7518CE0-6B39-8DA7-CAEE-AEE61A474661}"/>
              </a:ext>
            </a:extLst>
          </p:cNvPr>
          <p:cNvSpPr/>
          <p:nvPr/>
        </p:nvSpPr>
        <p:spPr>
          <a:xfrm>
            <a:off x="9502616" y="1482804"/>
            <a:ext cx="4342924" cy="1811536"/>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The schema represents a banking system with entities including transactions, accounts, customers, employees, loans, cards,branches, and services.</a:t>
            </a:r>
            <a:endParaRPr lang="en-US" sz="1750" dirty="0"/>
          </a:p>
        </p:txBody>
      </p:sp>
      <p:sp>
        <p:nvSpPr>
          <p:cNvPr id="6" name="Text 2">
            <a:extLst>
              <a:ext uri="{FF2B5EF4-FFF2-40B4-BE49-F238E27FC236}">
                <a16:creationId xmlns:a16="http://schemas.microsoft.com/office/drawing/2014/main" id="{E81E9B9E-608A-6C70-F36D-FDD0CEEF7DAB}"/>
              </a:ext>
            </a:extLst>
          </p:cNvPr>
          <p:cNvSpPr/>
          <p:nvPr/>
        </p:nvSpPr>
        <p:spPr>
          <a:xfrm>
            <a:off x="9502616" y="3505200"/>
            <a:ext cx="4342924" cy="1811536"/>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BDA189"/>
                </a:solidFill>
                <a:latin typeface="Manrope" pitchFamily="34" charset="0"/>
                <a:ea typeface="Manrope" pitchFamily="34" charset="-122"/>
                <a:cs typeface="Manrope" pitchFamily="34" charset="-120"/>
              </a:rPr>
              <a:t>Relationships exist between entities, such as accounts linked to customers, transactions tied to accounts, and loans associatedwith customers.</a:t>
            </a:r>
            <a:endParaRPr lang="en-US" sz="1750" dirty="0"/>
          </a:p>
        </p:txBody>
      </p:sp>
      <p:sp>
        <p:nvSpPr>
          <p:cNvPr id="7" name="Text 3">
            <a:extLst>
              <a:ext uri="{FF2B5EF4-FFF2-40B4-BE49-F238E27FC236}">
                <a16:creationId xmlns:a16="http://schemas.microsoft.com/office/drawing/2014/main" id="{EDC2C287-C35D-90C2-D537-BF819BAEC081}"/>
              </a:ext>
            </a:extLst>
          </p:cNvPr>
          <p:cNvSpPr/>
          <p:nvPr/>
        </p:nvSpPr>
        <p:spPr>
          <a:xfrm>
            <a:off x="9502616" y="5181600"/>
            <a:ext cx="4342924" cy="1449229"/>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Important attributes include IDs, names, dates, amounts, and statuses, facilitating efficient data management and retrieval.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2319" y="3442970"/>
            <a:ext cx="13065760" cy="3243580"/>
          </a:xfrm>
          <a:custGeom>
            <a:avLst/>
            <a:gdLst/>
            <a:ahLst/>
            <a:cxnLst/>
            <a:rect l="l" t="t" r="r" b="b"/>
            <a:pathLst>
              <a:path w="13065760" h="3243579">
                <a:moveTo>
                  <a:pt x="13031470" y="0"/>
                </a:moveTo>
                <a:lnTo>
                  <a:pt x="34010" y="0"/>
                </a:lnTo>
                <a:lnTo>
                  <a:pt x="20764" y="2666"/>
                </a:lnTo>
                <a:lnTo>
                  <a:pt x="9956" y="10032"/>
                </a:lnTo>
                <a:lnTo>
                  <a:pt x="2667" y="20827"/>
                </a:lnTo>
                <a:lnTo>
                  <a:pt x="0" y="34035"/>
                </a:lnTo>
                <a:lnTo>
                  <a:pt x="0" y="3209163"/>
                </a:lnTo>
                <a:lnTo>
                  <a:pt x="2667" y="3222370"/>
                </a:lnTo>
                <a:lnTo>
                  <a:pt x="9956" y="3233292"/>
                </a:lnTo>
                <a:lnTo>
                  <a:pt x="20764" y="3240531"/>
                </a:lnTo>
                <a:lnTo>
                  <a:pt x="34010" y="3243198"/>
                </a:lnTo>
                <a:lnTo>
                  <a:pt x="13031470" y="3243198"/>
                </a:lnTo>
                <a:lnTo>
                  <a:pt x="13044678" y="3240531"/>
                </a:lnTo>
                <a:lnTo>
                  <a:pt x="13055473" y="3233292"/>
                </a:lnTo>
                <a:lnTo>
                  <a:pt x="13062839" y="3222370"/>
                </a:lnTo>
                <a:lnTo>
                  <a:pt x="13065506" y="3209163"/>
                </a:lnTo>
                <a:lnTo>
                  <a:pt x="13065506" y="34035"/>
                </a:lnTo>
                <a:lnTo>
                  <a:pt x="13062839" y="20827"/>
                </a:lnTo>
                <a:lnTo>
                  <a:pt x="13055473" y="10032"/>
                </a:lnTo>
                <a:lnTo>
                  <a:pt x="13044678" y="2666"/>
                </a:lnTo>
                <a:lnTo>
                  <a:pt x="13031470" y="0"/>
                </a:lnTo>
                <a:close/>
              </a:path>
            </a:pathLst>
          </a:custGeom>
          <a:solidFill>
            <a:srgbClr val="2C2E33"/>
          </a:solidFill>
        </p:spPr>
        <p:txBody>
          <a:bodyPr wrap="square" lIns="0" tIns="0" rIns="0" bIns="0" rtlCol="0"/>
          <a:lstStyle/>
          <a:p>
            <a:endParaRPr/>
          </a:p>
        </p:txBody>
      </p:sp>
      <p:sp>
        <p:nvSpPr>
          <p:cNvPr id="4" name="object 4"/>
          <p:cNvSpPr txBox="1">
            <a:spLocks noGrp="1"/>
          </p:cNvSpPr>
          <p:nvPr>
            <p:ph type="title"/>
          </p:nvPr>
        </p:nvSpPr>
        <p:spPr>
          <a:xfrm>
            <a:off x="5722746" y="1517649"/>
            <a:ext cx="3183890" cy="360680"/>
          </a:xfrm>
          <a:prstGeom prst="rect">
            <a:avLst/>
          </a:prstGeom>
        </p:spPr>
        <p:txBody>
          <a:bodyPr vert="horz" wrap="square" lIns="0" tIns="12065" rIns="0" bIns="0" rtlCol="0">
            <a:spAutoFit/>
          </a:bodyPr>
          <a:lstStyle/>
          <a:p>
            <a:pPr marL="12700">
              <a:lnSpc>
                <a:spcPct val="100000"/>
              </a:lnSpc>
              <a:spcBef>
                <a:spcPts val="95"/>
              </a:spcBef>
            </a:pPr>
            <a:r>
              <a:rPr sz="2200" spc="130" dirty="0"/>
              <a:t>DATA</a:t>
            </a:r>
            <a:r>
              <a:rPr sz="2200" spc="25" dirty="0"/>
              <a:t> </a:t>
            </a:r>
            <a:r>
              <a:rPr sz="2200" spc="130" dirty="0"/>
              <a:t>MANAGEMENT</a:t>
            </a:r>
            <a:endParaRPr sz="2200"/>
          </a:p>
        </p:txBody>
      </p:sp>
      <p:sp>
        <p:nvSpPr>
          <p:cNvPr id="5" name="object 5"/>
          <p:cNvSpPr txBox="1"/>
          <p:nvPr/>
        </p:nvSpPr>
        <p:spPr>
          <a:xfrm>
            <a:off x="994663" y="2060270"/>
            <a:ext cx="11167110" cy="4089966"/>
          </a:xfrm>
          <a:prstGeom prst="rect">
            <a:avLst/>
          </a:prstGeom>
        </p:spPr>
        <p:txBody>
          <a:bodyPr vert="horz" wrap="square" lIns="0" tIns="13335" rIns="0" bIns="0" rtlCol="0">
            <a:spAutoFit/>
          </a:bodyPr>
          <a:lstStyle/>
          <a:p>
            <a:pPr marL="1485900" algn="ctr">
              <a:lnSpc>
                <a:spcPct val="100000"/>
              </a:lnSpc>
              <a:spcBef>
                <a:spcPts val="105"/>
              </a:spcBef>
              <a:tabLst>
                <a:tab pos="4227830" algn="l"/>
                <a:tab pos="8905240" algn="l"/>
              </a:tabLst>
            </a:pPr>
            <a:r>
              <a:rPr sz="6000" spc="45" dirty="0">
                <a:solidFill>
                  <a:srgbClr val="F0D2B8"/>
                </a:solidFill>
                <a:latin typeface="Prata" panose="00000500000000000000" pitchFamily="2" charset="0"/>
                <a:cs typeface="Georgia"/>
              </a:rPr>
              <a:t>CRUD</a:t>
            </a:r>
            <a:r>
              <a:rPr lang="ar-EG" sz="6000" spc="45" dirty="0">
                <a:solidFill>
                  <a:srgbClr val="F0D2B8"/>
                </a:solidFill>
                <a:latin typeface="Prata" panose="00000500000000000000" pitchFamily="2" charset="0"/>
                <a:cs typeface="Georgia"/>
              </a:rPr>
              <a:t> </a:t>
            </a:r>
            <a:r>
              <a:rPr sz="6000" spc="60" dirty="0">
                <a:solidFill>
                  <a:srgbClr val="F0D2B8"/>
                </a:solidFill>
                <a:latin typeface="Prata" panose="00000500000000000000" pitchFamily="2" charset="0"/>
                <a:cs typeface="Georgia"/>
              </a:rPr>
              <a:t>Operations:</a:t>
            </a:r>
            <a:r>
              <a:rPr lang="en-US" sz="6000" spc="60" dirty="0">
                <a:solidFill>
                  <a:srgbClr val="F0D2B8"/>
                </a:solidFill>
                <a:latin typeface="Prata" panose="00000500000000000000" pitchFamily="2" charset="0"/>
                <a:cs typeface="Georgia"/>
              </a:rPr>
              <a:t> </a:t>
            </a:r>
            <a:r>
              <a:rPr sz="6000" spc="-10" dirty="0">
                <a:solidFill>
                  <a:srgbClr val="F0D2B8"/>
                </a:solidFill>
                <a:latin typeface="Prata" panose="00000500000000000000" pitchFamily="2" charset="0"/>
                <a:cs typeface="Georgia"/>
              </a:rPr>
              <a:t>Create</a:t>
            </a:r>
            <a:endParaRPr sz="6000" dirty="0">
              <a:latin typeface="Prata" panose="00000500000000000000" pitchFamily="2" charset="0"/>
              <a:cs typeface="Georgia"/>
            </a:endParaRPr>
          </a:p>
          <a:p>
            <a:pPr marL="501650" marR="7505065" indent="-489584">
              <a:lnSpc>
                <a:spcPct val="138300"/>
              </a:lnSpc>
              <a:spcBef>
                <a:spcPts val="4370"/>
              </a:spcBef>
            </a:pPr>
            <a:r>
              <a:rPr sz="1750" dirty="0">
                <a:solidFill>
                  <a:srgbClr val="BB9F87"/>
                </a:solidFill>
                <a:latin typeface="Consolas"/>
                <a:cs typeface="Consolas"/>
              </a:rPr>
              <a:t>CREATE</a:t>
            </a:r>
            <a:r>
              <a:rPr sz="1750" spc="-30" dirty="0">
                <a:solidFill>
                  <a:srgbClr val="BB9F87"/>
                </a:solidFill>
                <a:latin typeface="Consolas"/>
                <a:cs typeface="Consolas"/>
              </a:rPr>
              <a:t> </a:t>
            </a:r>
            <a:r>
              <a:rPr sz="1750" dirty="0">
                <a:solidFill>
                  <a:srgbClr val="BB9F87"/>
                </a:solidFill>
                <a:latin typeface="Consolas"/>
                <a:cs typeface="Consolas"/>
              </a:rPr>
              <a:t>TABLE</a:t>
            </a:r>
            <a:r>
              <a:rPr sz="1750" spc="-20" dirty="0">
                <a:solidFill>
                  <a:srgbClr val="BB9F87"/>
                </a:solidFill>
                <a:latin typeface="Consolas"/>
                <a:cs typeface="Consolas"/>
              </a:rPr>
              <a:t> </a:t>
            </a:r>
            <a:r>
              <a:rPr sz="1750" dirty="0">
                <a:solidFill>
                  <a:srgbClr val="BB9F87"/>
                </a:solidFill>
                <a:latin typeface="Consolas"/>
                <a:cs typeface="Consolas"/>
              </a:rPr>
              <a:t>Accounts</a:t>
            </a:r>
            <a:r>
              <a:rPr sz="1750" spc="-25" dirty="0">
                <a:solidFill>
                  <a:srgbClr val="BB9F87"/>
                </a:solidFill>
                <a:latin typeface="Consolas"/>
                <a:cs typeface="Consolas"/>
              </a:rPr>
              <a:t> </a:t>
            </a:r>
            <a:r>
              <a:rPr sz="1750" spc="-50" dirty="0">
                <a:solidFill>
                  <a:srgbClr val="BB9F87"/>
                </a:solidFill>
                <a:latin typeface="Consolas"/>
                <a:cs typeface="Consolas"/>
              </a:rPr>
              <a:t>( </a:t>
            </a:r>
            <a:r>
              <a:rPr sz="1750" dirty="0">
                <a:solidFill>
                  <a:srgbClr val="BB9F87"/>
                </a:solidFill>
                <a:latin typeface="Consolas"/>
                <a:cs typeface="Consolas"/>
              </a:rPr>
              <a:t>AccountID</a:t>
            </a:r>
            <a:r>
              <a:rPr sz="1750" spc="-105" dirty="0">
                <a:solidFill>
                  <a:srgbClr val="BB9F87"/>
                </a:solidFill>
                <a:latin typeface="Consolas"/>
                <a:cs typeface="Consolas"/>
              </a:rPr>
              <a:t> </a:t>
            </a:r>
            <a:r>
              <a:rPr sz="1750" dirty="0">
                <a:solidFill>
                  <a:srgbClr val="BB9F87"/>
                </a:solidFill>
                <a:latin typeface="Consolas"/>
                <a:cs typeface="Consolas"/>
              </a:rPr>
              <a:t>INT</a:t>
            </a:r>
            <a:r>
              <a:rPr sz="1750" spc="-85" dirty="0">
                <a:solidFill>
                  <a:srgbClr val="BB9F87"/>
                </a:solidFill>
                <a:latin typeface="Consolas"/>
                <a:cs typeface="Consolas"/>
              </a:rPr>
              <a:t> </a:t>
            </a:r>
            <a:r>
              <a:rPr sz="1750" dirty="0">
                <a:solidFill>
                  <a:srgbClr val="BB9F87"/>
                </a:solidFill>
                <a:latin typeface="Consolas"/>
                <a:cs typeface="Consolas"/>
              </a:rPr>
              <a:t>PRIMARY</a:t>
            </a:r>
            <a:r>
              <a:rPr sz="1750" spc="-90" dirty="0">
                <a:solidFill>
                  <a:srgbClr val="BB9F87"/>
                </a:solidFill>
                <a:latin typeface="Consolas"/>
                <a:cs typeface="Consolas"/>
              </a:rPr>
              <a:t> </a:t>
            </a:r>
            <a:r>
              <a:rPr sz="1750" spc="-20" dirty="0">
                <a:solidFill>
                  <a:srgbClr val="BB9F87"/>
                </a:solidFill>
                <a:latin typeface="Consolas"/>
                <a:cs typeface="Consolas"/>
              </a:rPr>
              <a:t>KEY,</a:t>
            </a:r>
            <a:endParaRPr sz="1750" dirty="0">
              <a:latin typeface="Consolas"/>
              <a:cs typeface="Consolas"/>
            </a:endParaRPr>
          </a:p>
          <a:p>
            <a:pPr marL="501650" marR="7750809">
              <a:lnSpc>
                <a:spcPct val="138300"/>
              </a:lnSpc>
            </a:pPr>
            <a:r>
              <a:rPr sz="1750" dirty="0">
                <a:solidFill>
                  <a:srgbClr val="BB9F87"/>
                </a:solidFill>
                <a:latin typeface="Consolas"/>
                <a:cs typeface="Consolas"/>
              </a:rPr>
              <a:t>CustomerID</a:t>
            </a:r>
            <a:r>
              <a:rPr sz="1750" spc="-40" dirty="0">
                <a:solidFill>
                  <a:srgbClr val="BB9F87"/>
                </a:solidFill>
                <a:latin typeface="Consolas"/>
                <a:cs typeface="Consolas"/>
              </a:rPr>
              <a:t> </a:t>
            </a:r>
            <a:r>
              <a:rPr sz="1750" spc="-20" dirty="0">
                <a:solidFill>
                  <a:srgbClr val="BB9F87"/>
                </a:solidFill>
                <a:latin typeface="Consolas"/>
                <a:cs typeface="Consolas"/>
              </a:rPr>
              <a:t>INT, </a:t>
            </a:r>
            <a:r>
              <a:rPr sz="1750" spc="-10" dirty="0">
                <a:solidFill>
                  <a:srgbClr val="BB9F87"/>
                </a:solidFill>
                <a:latin typeface="Consolas"/>
                <a:cs typeface="Consolas"/>
              </a:rPr>
              <a:t>AccountType</a:t>
            </a:r>
            <a:r>
              <a:rPr sz="1750" spc="-140" dirty="0">
                <a:solidFill>
                  <a:srgbClr val="BB9F87"/>
                </a:solidFill>
                <a:latin typeface="Consolas"/>
                <a:cs typeface="Consolas"/>
              </a:rPr>
              <a:t> </a:t>
            </a:r>
            <a:r>
              <a:rPr sz="1750" spc="-10" dirty="0">
                <a:solidFill>
                  <a:srgbClr val="BB9F87"/>
                </a:solidFill>
                <a:latin typeface="Consolas"/>
                <a:cs typeface="Consolas"/>
              </a:rPr>
              <a:t>VARCHAR(30),</a:t>
            </a:r>
            <a:endParaRPr sz="1750" dirty="0">
              <a:latin typeface="Consolas"/>
              <a:cs typeface="Consolas"/>
            </a:endParaRPr>
          </a:p>
          <a:p>
            <a:pPr marL="501650" marR="8353425">
              <a:lnSpc>
                <a:spcPct val="138300"/>
              </a:lnSpc>
            </a:pPr>
            <a:r>
              <a:rPr sz="1750" dirty="0">
                <a:solidFill>
                  <a:srgbClr val="BB9F87"/>
                </a:solidFill>
                <a:latin typeface="Consolas"/>
                <a:cs typeface="Consolas"/>
              </a:rPr>
              <a:t>Balance</a:t>
            </a:r>
            <a:r>
              <a:rPr sz="1750" spc="-25" dirty="0">
                <a:solidFill>
                  <a:srgbClr val="BB9F87"/>
                </a:solidFill>
                <a:latin typeface="Consolas"/>
                <a:cs typeface="Consolas"/>
              </a:rPr>
              <a:t> </a:t>
            </a:r>
            <a:r>
              <a:rPr sz="1750" spc="-10" dirty="0">
                <a:solidFill>
                  <a:srgbClr val="BB9F87"/>
                </a:solidFill>
                <a:latin typeface="Consolas"/>
                <a:cs typeface="Consolas"/>
              </a:rPr>
              <a:t>NUMERIC, </a:t>
            </a:r>
            <a:r>
              <a:rPr sz="1750" dirty="0">
                <a:solidFill>
                  <a:srgbClr val="BB9F87"/>
                </a:solidFill>
                <a:latin typeface="Consolas"/>
                <a:cs typeface="Consolas"/>
              </a:rPr>
              <a:t>Status</a:t>
            </a:r>
            <a:r>
              <a:rPr sz="1750" spc="-55" dirty="0">
                <a:solidFill>
                  <a:srgbClr val="BB9F87"/>
                </a:solidFill>
                <a:latin typeface="Consolas"/>
                <a:cs typeface="Consolas"/>
              </a:rPr>
              <a:t> </a:t>
            </a:r>
            <a:r>
              <a:rPr sz="1750" spc="-20" dirty="0">
                <a:solidFill>
                  <a:srgbClr val="BB9F87"/>
                </a:solidFill>
                <a:latin typeface="Consolas"/>
                <a:cs typeface="Consolas"/>
              </a:rPr>
              <a:t>VARCHAR(50),</a:t>
            </a:r>
            <a:endParaRPr sz="1750" dirty="0">
              <a:latin typeface="Consolas"/>
              <a:cs typeface="Consolas"/>
            </a:endParaRPr>
          </a:p>
          <a:p>
            <a:pPr marL="501650">
              <a:lnSpc>
                <a:spcPct val="100000"/>
              </a:lnSpc>
              <a:spcBef>
                <a:spcPts val="745"/>
              </a:spcBef>
            </a:pPr>
            <a:r>
              <a:rPr sz="1750" dirty="0">
                <a:solidFill>
                  <a:srgbClr val="BB9F87"/>
                </a:solidFill>
                <a:latin typeface="Consolas"/>
                <a:cs typeface="Consolas"/>
              </a:rPr>
              <a:t>FOREIGN</a:t>
            </a:r>
            <a:r>
              <a:rPr sz="1750" spc="-80" dirty="0">
                <a:solidFill>
                  <a:srgbClr val="BB9F87"/>
                </a:solidFill>
                <a:latin typeface="Consolas"/>
                <a:cs typeface="Consolas"/>
              </a:rPr>
              <a:t> </a:t>
            </a:r>
            <a:r>
              <a:rPr sz="1750" dirty="0">
                <a:solidFill>
                  <a:srgbClr val="BB9F87"/>
                </a:solidFill>
                <a:latin typeface="Consolas"/>
                <a:cs typeface="Consolas"/>
              </a:rPr>
              <a:t>KEY</a:t>
            </a:r>
            <a:r>
              <a:rPr sz="1750" spc="-45" dirty="0">
                <a:solidFill>
                  <a:srgbClr val="BB9F87"/>
                </a:solidFill>
                <a:latin typeface="Consolas"/>
                <a:cs typeface="Consolas"/>
              </a:rPr>
              <a:t> </a:t>
            </a:r>
            <a:r>
              <a:rPr sz="1750" dirty="0">
                <a:solidFill>
                  <a:srgbClr val="BB9F87"/>
                </a:solidFill>
                <a:latin typeface="Consolas"/>
                <a:cs typeface="Consolas"/>
              </a:rPr>
              <a:t>(CustomerID)</a:t>
            </a:r>
            <a:r>
              <a:rPr sz="1750" spc="-55" dirty="0">
                <a:solidFill>
                  <a:srgbClr val="BB9F87"/>
                </a:solidFill>
                <a:latin typeface="Consolas"/>
                <a:cs typeface="Consolas"/>
              </a:rPr>
              <a:t> </a:t>
            </a:r>
            <a:r>
              <a:rPr sz="1750" dirty="0">
                <a:solidFill>
                  <a:srgbClr val="BB9F87"/>
                </a:solidFill>
                <a:latin typeface="Consolas"/>
                <a:cs typeface="Consolas"/>
              </a:rPr>
              <a:t>REFERENCES</a:t>
            </a:r>
            <a:r>
              <a:rPr sz="1750" spc="-50" dirty="0">
                <a:solidFill>
                  <a:srgbClr val="BB9F87"/>
                </a:solidFill>
                <a:latin typeface="Consolas"/>
                <a:cs typeface="Consolas"/>
              </a:rPr>
              <a:t> </a:t>
            </a:r>
            <a:r>
              <a:rPr sz="1750" spc="-10" dirty="0">
                <a:solidFill>
                  <a:srgbClr val="BB9F87"/>
                </a:solidFill>
                <a:latin typeface="Consolas"/>
                <a:cs typeface="Consolas"/>
              </a:rPr>
              <a:t>Customers(CustomerID));</a:t>
            </a:r>
            <a:endParaRPr sz="1750" dirty="0">
              <a:latin typeface="Consolas"/>
              <a:cs typeface="Consola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TotalTime>
  <Words>1730</Words>
  <Application>Microsoft Office PowerPoint</Application>
  <PresentationFormat>Custom</PresentationFormat>
  <Paragraphs>116</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 Black</vt:lpstr>
      <vt:lpstr>Cambria Math</vt:lpstr>
      <vt:lpstr>Consolas</vt:lpstr>
      <vt:lpstr>Georgia</vt:lpstr>
      <vt:lpstr>Manrope</vt:lpstr>
      <vt:lpstr>Prata</vt:lpstr>
      <vt:lpstr>Times New Roman</vt:lpstr>
      <vt:lpstr>Office Theme</vt:lpstr>
      <vt:lpstr>Revolutionizing Banking: The Bank Management System</vt:lpstr>
      <vt:lpstr>OVERVIEW</vt:lpstr>
      <vt:lpstr>    OVERVIEW</vt:lpstr>
      <vt:lpstr>INTRODUCTION</vt:lpstr>
      <vt:lpstr>TECHNOLOGY SPOTLIGHT</vt:lpstr>
      <vt:lpstr>SYSTEM ARCHITECTURE</vt:lpstr>
      <vt:lpstr>PowerPoint Presentation</vt:lpstr>
      <vt:lpstr>PowerPoint Presentation</vt:lpstr>
      <vt:lpstr>DATA MANAGEMENT</vt:lpstr>
      <vt:lpstr>PowerPoint Presentation</vt:lpstr>
      <vt:lpstr>DATA MANAGEMENT</vt:lpstr>
      <vt:lpstr>PowerPoint Presentation</vt:lpstr>
      <vt:lpstr>DATA MANAGEMENT</vt:lpstr>
      <vt:lpstr>BUSINESS ANALYSIS</vt:lpstr>
      <vt:lpstr>WHY BUSINESS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Khaled Abdulrahman</dc:creator>
  <cp:lastModifiedBy>Malak Sherif</cp:lastModifiedBy>
  <cp:revision>3</cp:revision>
  <dcterms:created xsi:type="dcterms:W3CDTF">2025-08-13T06:09:06Z</dcterms:created>
  <dcterms:modified xsi:type="dcterms:W3CDTF">2025-08-15T03:26:37Z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2025-08-13T00:00:00Z</vt:filetime>
  </property>
  <property fmtid="{D5CDD505-2E9C-101B-9397-08002B2CF9AE}" pid="3" name="Creator">
    <vt:lpwstr>Microsoft® Word for Microsoft 365</vt:lpwstr>
  </property>
  <property fmtid="{D5CDD505-2E9C-101B-9397-08002B2CF9AE}" pid="4" name="LastSaved">
    <vt:filetime>2025-08-13T00:00:00Z</vt:filetime>
  </property>
  <property fmtid="{D5CDD505-2E9C-101B-9397-08002B2CF9AE}" pid="5" name="Producer">
    <vt:lpwstr>Microsoft® Word for Microsoft 365</vt:lpwstr>
  </property>
</Properties>
</file>